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5"/>
  </p:notesMasterIdLst>
  <p:sldIdLst>
    <p:sldId id="256" r:id="rId2"/>
    <p:sldId id="324" r:id="rId3"/>
    <p:sldId id="325" r:id="rId4"/>
    <p:sldId id="261" r:id="rId5"/>
    <p:sldId id="257" r:id="rId6"/>
    <p:sldId id="280" r:id="rId7"/>
    <p:sldId id="259" r:id="rId8"/>
    <p:sldId id="281" r:id="rId9"/>
    <p:sldId id="282" r:id="rId10"/>
    <p:sldId id="322" r:id="rId11"/>
    <p:sldId id="267" r:id="rId12"/>
    <p:sldId id="323" r:id="rId13"/>
    <p:sldId id="268" r:id="rId14"/>
    <p:sldId id="273" r:id="rId15"/>
    <p:sldId id="283" r:id="rId16"/>
    <p:sldId id="284" r:id="rId17"/>
    <p:sldId id="262" r:id="rId18"/>
    <p:sldId id="276" r:id="rId19"/>
    <p:sldId id="277" r:id="rId20"/>
    <p:sldId id="285" r:id="rId21"/>
    <p:sldId id="286" r:id="rId22"/>
    <p:sldId id="263" r:id="rId23"/>
    <p:sldId id="269" r:id="rId24"/>
    <p:sldId id="287" r:id="rId25"/>
    <p:sldId id="288" r:id="rId26"/>
    <p:sldId id="289" r:id="rId27"/>
    <p:sldId id="290" r:id="rId28"/>
    <p:sldId id="291" r:id="rId29"/>
    <p:sldId id="292" r:id="rId30"/>
    <p:sldId id="293" r:id="rId31"/>
    <p:sldId id="294" r:id="rId32"/>
    <p:sldId id="306" r:id="rId33"/>
    <p:sldId id="295" r:id="rId34"/>
    <p:sldId id="296" r:id="rId35"/>
    <p:sldId id="297" r:id="rId36"/>
    <p:sldId id="298" r:id="rId37"/>
    <p:sldId id="299" r:id="rId38"/>
    <p:sldId id="300" r:id="rId39"/>
    <p:sldId id="301" r:id="rId40"/>
    <p:sldId id="302" r:id="rId41"/>
    <p:sldId id="303" r:id="rId42"/>
    <p:sldId id="304" r:id="rId43"/>
    <p:sldId id="318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732"/>
    <p:restoredTop sz="92547"/>
  </p:normalViewPr>
  <p:slideViewPr>
    <p:cSldViewPr snapToGrid="0" snapToObjects="1">
      <p:cViewPr>
        <p:scale>
          <a:sx n="79" d="100"/>
          <a:sy n="79" d="100"/>
        </p:scale>
        <p:origin x="2040" y="9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10" d="100"/>
        <a:sy n="11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presProps" Target="presProps.xml"/><Relationship Id="rId47" Type="http://schemas.openxmlformats.org/officeDocument/2006/relationships/viewProps" Target="viewProps.xml"/><Relationship Id="rId48" Type="http://schemas.openxmlformats.org/officeDocument/2006/relationships/theme" Target="theme/theme1.xml"/><Relationship Id="rId49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4361CD-6CC4-A34D-AE45-29B67002D1E6}" type="datetimeFigureOut">
              <a:rPr lang="en-US" smtClean="0"/>
              <a:t>5/22/18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40DAC1-562A-E942-9290-ED2D37D14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7852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40DAC1-562A-E942-9290-ED2D37D14EF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639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27D04-8BD5-C047-B9FF-9D6420E37D9D}" type="datetimeFigureOut">
              <a:rPr lang="en-US" smtClean="0"/>
              <a:t>5/22/18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11450-08D9-AD47-8209-26B4D4B318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2792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27D04-8BD5-C047-B9FF-9D6420E37D9D}" type="datetimeFigureOut">
              <a:rPr lang="en-US" smtClean="0"/>
              <a:t>5/22/18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11450-08D9-AD47-8209-26B4D4B318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99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27D04-8BD5-C047-B9FF-9D6420E37D9D}" type="datetimeFigureOut">
              <a:rPr lang="en-US" smtClean="0"/>
              <a:t>5/22/18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11450-08D9-AD47-8209-26B4D4B318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7531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27D04-8BD5-C047-B9FF-9D6420E37D9D}" type="datetimeFigureOut">
              <a:rPr lang="en-US" smtClean="0"/>
              <a:t>5/22/18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11450-08D9-AD47-8209-26B4D4B318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3443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27D04-8BD5-C047-B9FF-9D6420E37D9D}" type="datetimeFigureOut">
              <a:rPr lang="en-US" smtClean="0"/>
              <a:t>5/22/18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11450-08D9-AD47-8209-26B4D4B318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327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 b="0" i="0">
                <a:solidFill>
                  <a:schemeClr val="bg1"/>
                </a:solidFill>
                <a:latin typeface="Helvetica Neue Medium" charset="0"/>
                <a:ea typeface="Helvetica Neue Medium" charset="0"/>
                <a:cs typeface="Helvetica Neue Medium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2pPr>
            <a:lvl3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3pPr>
            <a:lvl4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4pPr>
            <a:lvl5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27D04-8BD5-C047-B9FF-9D6420E37D9D}" type="datetimeFigureOut">
              <a:rPr lang="en-US" smtClean="0"/>
              <a:t>5/22/18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11450-08D9-AD47-8209-26B4D4B318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517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Pyth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 userDrawn="1"/>
        </p:nvSpPr>
        <p:spPr>
          <a:xfrm>
            <a:off x="5440" y="5440"/>
            <a:ext cx="12192000" cy="169068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none"/>
        </p:style>
        <p:txBody>
          <a:bodyPr vert="horz" lIns="91440" tIns="45720" rIns="91440" bIns="45720" rtlCol="0" anchor="ctr">
            <a:normAutofit/>
          </a:bodyPr>
          <a:lstStyle>
            <a:lvl1pPr marL="2973388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tabLst/>
              <a:defRPr sz="4400" b="0" i="0" kern="1200">
                <a:solidFill>
                  <a:schemeClr val="bg1"/>
                </a:solidFill>
                <a:latin typeface="Helvetica Neue Medium" charset="0"/>
                <a:ea typeface="Helvetica Neue Medium" charset="0"/>
                <a:cs typeface="Helvetica Neue Medium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1"/>
            <a:ext cx="12192000" cy="1690688"/>
          </a:xfrm>
          <a:noFill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none"/>
        </p:style>
        <p:txBody>
          <a:bodyPr/>
          <a:lstStyle>
            <a:lvl1pPr marL="2973388" indent="0" algn="ctr">
              <a:tabLst/>
              <a:defRPr b="0" i="0">
                <a:solidFill>
                  <a:schemeClr val="bg1"/>
                </a:solidFill>
                <a:latin typeface="Helvetica Neue Medium" charset="0"/>
                <a:ea typeface="Helvetica Neue Medium" charset="0"/>
                <a:cs typeface="Helvetica Neue Medium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1pPr>
            <a:lvl2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2pPr>
            <a:lvl3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3pPr>
            <a:lvl4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4pPr>
            <a:lvl5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27D04-8BD5-C047-B9FF-9D6420E37D9D}" type="datetimeFigureOut">
              <a:rPr lang="en-US" smtClean="0"/>
              <a:t>5/22/18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11450-08D9-AD47-8209-26B4D4B3185E}" type="slidenum">
              <a:rPr lang="en-US" smtClean="0"/>
              <a:t>‹#›</a:t>
            </a:fld>
            <a:endParaRPr lang="en-US"/>
          </a:p>
        </p:txBody>
      </p:sp>
      <p:pic>
        <p:nvPicPr>
          <p:cNvPr id="1026" name="Picture 2" descr="ythonâ¢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858" y="489859"/>
            <a:ext cx="2762250" cy="781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as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 b="0" i="0">
                <a:solidFill>
                  <a:schemeClr val="bg1"/>
                </a:solidFill>
                <a:latin typeface="Helvetica Neue Medium" charset="0"/>
                <a:ea typeface="Helvetica Neue Medium" charset="0"/>
                <a:cs typeface="Helvetica Neue Medium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3586163"/>
            <a:ext cx="10515600" cy="2590800"/>
          </a:xfrm>
        </p:spPr>
        <p:txBody>
          <a:bodyPr/>
          <a:lstStyle>
            <a:lvl2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2pPr>
            <a:lvl3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3pPr>
            <a:lvl4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4pPr>
            <a:lvl5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27D04-8BD5-C047-B9FF-9D6420E37D9D}" type="datetimeFigureOut">
              <a:rPr lang="en-US" smtClean="0"/>
              <a:t>5/22/18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11450-08D9-AD47-8209-26B4D4B3185E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0" y="1985963"/>
            <a:ext cx="12192000" cy="86177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5000" smtClean="0">
                <a:solidFill>
                  <a:schemeClr val="bg1"/>
                </a:solidFill>
                <a:latin typeface="Futura Medium" charset="0"/>
                <a:ea typeface="Futura Medium" charset="0"/>
                <a:cs typeface="Futura Medium" charset="0"/>
              </a:rPr>
              <a:t>Group task:</a:t>
            </a:r>
            <a:endParaRPr lang="en-US" sz="5000">
              <a:solidFill>
                <a:schemeClr val="bg1"/>
              </a:solidFill>
              <a:latin typeface="Futura Medium" charset="0"/>
              <a:ea typeface="Futura Medium" charset="0"/>
              <a:cs typeface="Futura Medium" charset="0"/>
            </a:endParaRPr>
          </a:p>
        </p:txBody>
      </p: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27D04-8BD5-C047-B9FF-9D6420E37D9D}" type="datetimeFigureOut">
              <a:rPr lang="en-US" smtClean="0"/>
              <a:t>5/22/18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11450-08D9-AD47-8209-26B4D4B318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8909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27D04-8BD5-C047-B9FF-9D6420E37D9D}" type="datetimeFigureOut">
              <a:rPr lang="en-US" smtClean="0"/>
              <a:t>5/22/18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11450-08D9-AD47-8209-26B4D4B318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8437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27D04-8BD5-C047-B9FF-9D6420E37D9D}" type="datetimeFigureOut">
              <a:rPr lang="en-US" smtClean="0"/>
              <a:t>5/22/18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11450-08D9-AD47-8209-26B4D4B318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7203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27D04-8BD5-C047-B9FF-9D6420E37D9D}" type="datetimeFigureOut">
              <a:rPr lang="en-US" smtClean="0"/>
              <a:t>5/22/18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11450-08D9-AD47-8209-26B4D4B318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6807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27D04-8BD5-C047-B9FF-9D6420E37D9D}" type="datetimeFigureOut">
              <a:rPr lang="en-US" smtClean="0"/>
              <a:t>5/22/18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11450-08D9-AD47-8209-26B4D4B318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540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690688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fld id="{38B27D04-8BD5-C047-B9FF-9D6420E37D9D}" type="datetimeFigureOut">
              <a:rPr lang="en-US" smtClean="0"/>
              <a:pPr/>
              <a:t>5/22/18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fld id="{EDA11450-08D9-AD47-8209-26B4D4B3185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805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1" r:id="rId3"/>
    <p:sldLayoutId id="214748366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bg1"/>
          </a:solidFill>
          <a:latin typeface="Helvetica Neue Medium" charset="0"/>
          <a:ea typeface="Helvetica Neue Medium" charset="0"/>
          <a:cs typeface="Helvetica Neue Medium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b="0" i="0" kern="1200">
          <a:solidFill>
            <a:schemeClr val="tx1"/>
          </a:solidFill>
          <a:latin typeface="Helvetica Neue" charset="0"/>
          <a:ea typeface="Helvetica Neue" charset="0"/>
          <a:cs typeface="Helvetica Neue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b="0" i="0" kern="1200">
          <a:solidFill>
            <a:schemeClr val="tx1"/>
          </a:solidFill>
          <a:latin typeface="Helvetica Neue" charset="0"/>
          <a:ea typeface="Helvetica Neue" charset="0"/>
          <a:cs typeface="Helvetica Neue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b="0" i="0" kern="1200">
          <a:solidFill>
            <a:schemeClr val="tx1"/>
          </a:solidFill>
          <a:latin typeface="Helvetica Neue" charset="0"/>
          <a:ea typeface="Helvetica Neue" charset="0"/>
          <a:cs typeface="Helvetica Neue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Helvetica Neue" charset="0"/>
          <a:ea typeface="Helvetica Neue" charset="0"/>
          <a:cs typeface="Helvetica Neue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Helvetica Neue" charset="0"/>
          <a:ea typeface="Helvetica Neue" charset="0"/>
          <a:cs typeface="Helvetica Neue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127.0.0.1:8000/" TargetMode="External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rogerdudler.github.io/git-guide/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chapkovski.github.io/teaching/" TargetMode="External"/><Relationship Id="rId4" Type="http://schemas.openxmlformats.org/officeDocument/2006/relationships/hyperlink" Target="mailto:chapkovski@gmail.com" TargetMode="External"/><Relationship Id="rId5" Type="http://schemas.openxmlformats.org/officeDocument/2006/relationships/hyperlink" Target="https://groups.google.com/forum/#!forum/otree" TargetMode="External"/><Relationship Id="rId6" Type="http://schemas.openxmlformats.org/officeDocument/2006/relationships/hyperlink" Target="http://otree.readthedocs.org/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bit.ly/otree-workshop" TargetMode="External"/><Relationship Id="rId3" Type="http://schemas.openxmlformats.org/officeDocument/2006/relationships/image" Target="../media/image3.tif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127.0.0.1:8000/" TargetMode="Externa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microsoft.com/office/2007/relationships/hdphoto" Target="../media/hdphoto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3509963"/>
          </a:xfrm>
        </p:spPr>
        <p:txBody>
          <a:bodyPr/>
          <a:lstStyle/>
          <a:p>
            <a:r>
              <a:rPr lang="en-US" dirty="0" smtClean="0">
                <a:latin typeface="Lucida Console" charset="0"/>
                <a:ea typeface="Lucida Console" charset="0"/>
                <a:cs typeface="Lucida Console" charset="0"/>
              </a:rPr>
              <a:t>oTree workshop</a:t>
            </a:r>
            <a:endParaRPr lang="en-US" dirty="0">
              <a:latin typeface="Lucida Console" charset="0"/>
              <a:ea typeface="Lucida Console" charset="0"/>
              <a:cs typeface="Lucida Console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University of </a:t>
            </a:r>
            <a:r>
              <a:rPr lang="en-US" dirty="0" err="1" smtClean="0"/>
              <a:t>St.Gallen</a:t>
            </a:r>
            <a:endParaRPr lang="en-US" smtClean="0"/>
          </a:p>
          <a:p>
            <a:r>
              <a:rPr lang="en-US" smtClean="0"/>
              <a:t>May 22-25, 2018</a:t>
            </a:r>
          </a:p>
          <a:p>
            <a:r>
              <a:rPr lang="en-US" smtClean="0"/>
              <a:t>Day 1</a:t>
            </a:r>
          </a:p>
          <a:p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3885706" y="642938"/>
            <a:ext cx="409022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500" smtClean="0">
                <a:solidFill>
                  <a:schemeClr val="bg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Philipp Chapkovski</a:t>
            </a:r>
          </a:p>
          <a:p>
            <a:pPr algn="ctr"/>
            <a:r>
              <a:rPr lang="en-US" sz="2500" smtClean="0">
                <a:solidFill>
                  <a:schemeClr val="bg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European University Institute</a:t>
            </a:r>
            <a:endParaRPr lang="en-US" sz="2500">
              <a:solidFill>
                <a:schemeClr val="bg1"/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2" b="89983" l="9977" r="89985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8133887" y="-417419"/>
            <a:ext cx="7530684" cy="8547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14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virtualenv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8796677"/>
              </p:ext>
            </p:extLst>
          </p:nvPr>
        </p:nvGraphicFramePr>
        <p:xfrm>
          <a:off x="293912" y="1862666"/>
          <a:ext cx="11609616" cy="4145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04808"/>
                <a:gridCol w="5804808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Mac/Linux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Windows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Installing</a:t>
                      </a:r>
                      <a:endParaRPr lang="en-US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Courier" charset="0"/>
                          <a:ea typeface="Courier" charset="0"/>
                          <a:cs typeface="Courier" charset="0"/>
                        </a:rPr>
                        <a:t>python3 -m pip install --user </a:t>
                      </a:r>
                      <a:r>
                        <a:rPr lang="en-US" dirty="0" err="1" smtClean="0">
                          <a:latin typeface="Courier" charset="0"/>
                          <a:ea typeface="Courier" charset="0"/>
                          <a:cs typeface="Courier" charset="0"/>
                        </a:rPr>
                        <a:t>virtualenv</a:t>
                      </a:r>
                      <a:r>
                        <a:rPr lang="en-US" dirty="0" smtClean="0">
                          <a:latin typeface="Courier" charset="0"/>
                          <a:ea typeface="Courier" charset="0"/>
                          <a:cs typeface="Courier" charset="0"/>
                        </a:rPr>
                        <a:t> 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 smtClean="0">
                          <a:latin typeface="Courier" charset="0"/>
                          <a:ea typeface="Courier" charset="0"/>
                          <a:cs typeface="Courier" charset="0"/>
                        </a:rPr>
                        <a:t>py</a:t>
                      </a:r>
                      <a:r>
                        <a:rPr lang="en-US" dirty="0" smtClean="0">
                          <a:latin typeface="Courier" charset="0"/>
                          <a:ea typeface="Courier" charset="0"/>
                          <a:cs typeface="Courier" charset="0"/>
                        </a:rPr>
                        <a:t> -m pip install --user </a:t>
                      </a:r>
                      <a:r>
                        <a:rPr lang="en-US" dirty="0" err="1" smtClean="0">
                          <a:latin typeface="Courier" charset="0"/>
                          <a:ea typeface="Courier" charset="0"/>
                          <a:cs typeface="Courier" charset="0"/>
                        </a:rPr>
                        <a:t>virtualenv</a:t>
                      </a:r>
                      <a:endParaRPr lang="en-US" dirty="0" smtClean="0">
                        <a:latin typeface="Courier" charset="0"/>
                        <a:ea typeface="Courier" charset="0"/>
                        <a:cs typeface="Courier" charset="0"/>
                      </a:endParaRPr>
                    </a:p>
                    <a:p>
                      <a:endParaRPr lang="en-US" dirty="0"/>
                    </a:p>
                  </a:txBody>
                  <a:tcPr/>
                </a:tc>
              </a:tr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Creating</a:t>
                      </a:r>
                      <a:endParaRPr lang="en-US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Courier" charset="0"/>
                          <a:ea typeface="Courier" charset="0"/>
                          <a:cs typeface="Courier" charset="0"/>
                        </a:rPr>
                        <a:t>python3 -m </a:t>
                      </a:r>
                      <a:r>
                        <a:rPr lang="en-US" dirty="0" err="1" smtClean="0">
                          <a:latin typeface="Courier" charset="0"/>
                          <a:ea typeface="Courier" charset="0"/>
                          <a:cs typeface="Courier" charset="0"/>
                        </a:rPr>
                        <a:t>virtualenv</a:t>
                      </a:r>
                      <a:r>
                        <a:rPr lang="en-US" dirty="0" smtClean="0">
                          <a:latin typeface="Courier" charset="0"/>
                          <a:ea typeface="Courier" charset="0"/>
                          <a:cs typeface="Courier" charset="0"/>
                        </a:rPr>
                        <a:t> </a:t>
                      </a:r>
                      <a:r>
                        <a:rPr lang="en-US" dirty="0" err="1" smtClean="0">
                          <a:latin typeface="Courier" charset="0"/>
                          <a:ea typeface="Courier" charset="0"/>
                          <a:cs typeface="Courier" charset="0"/>
                        </a:rPr>
                        <a:t>env</a:t>
                      </a:r>
                      <a:r>
                        <a:rPr lang="en-US" dirty="0" smtClean="0">
                          <a:latin typeface="Courier" charset="0"/>
                          <a:ea typeface="Courier" charset="0"/>
                          <a:cs typeface="Courier" charset="0"/>
                        </a:rPr>
                        <a:t> 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 smtClean="0">
                          <a:latin typeface="Courier" charset="0"/>
                          <a:ea typeface="Courier" charset="0"/>
                          <a:cs typeface="Courier" charset="0"/>
                        </a:rPr>
                        <a:t>py</a:t>
                      </a:r>
                      <a:r>
                        <a:rPr lang="en-US" dirty="0" smtClean="0">
                          <a:latin typeface="Courier" charset="0"/>
                          <a:ea typeface="Courier" charset="0"/>
                          <a:cs typeface="Courier" charset="0"/>
                        </a:rPr>
                        <a:t> -m </a:t>
                      </a:r>
                      <a:r>
                        <a:rPr lang="en-US" dirty="0" err="1" smtClean="0">
                          <a:latin typeface="Courier" charset="0"/>
                          <a:ea typeface="Courier" charset="0"/>
                          <a:cs typeface="Courier" charset="0"/>
                        </a:rPr>
                        <a:t>virtualenv</a:t>
                      </a:r>
                      <a:r>
                        <a:rPr lang="en-US" dirty="0" smtClean="0">
                          <a:latin typeface="Courier" charset="0"/>
                          <a:ea typeface="Courier" charset="0"/>
                          <a:cs typeface="Courier" charset="0"/>
                        </a:rPr>
                        <a:t> </a:t>
                      </a:r>
                      <a:r>
                        <a:rPr lang="en-US" dirty="0" err="1" smtClean="0">
                          <a:latin typeface="Courier" charset="0"/>
                          <a:ea typeface="Courier" charset="0"/>
                          <a:cs typeface="Courier" charset="0"/>
                        </a:rPr>
                        <a:t>env</a:t>
                      </a:r>
                      <a:endParaRPr lang="en-US" dirty="0" smtClean="0">
                        <a:latin typeface="Courier" charset="0"/>
                        <a:ea typeface="Courier" charset="0"/>
                        <a:cs typeface="Courier" charset="0"/>
                      </a:endParaRPr>
                    </a:p>
                    <a:p>
                      <a:endParaRPr lang="en-US" dirty="0"/>
                    </a:p>
                  </a:txBody>
                  <a:tcPr/>
                </a:tc>
              </a:tr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Activating</a:t>
                      </a:r>
                      <a:endParaRPr lang="en-US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Courier" charset="0"/>
                          <a:ea typeface="Courier" charset="0"/>
                          <a:cs typeface="Courier" charset="0"/>
                        </a:rPr>
                        <a:t>source </a:t>
                      </a:r>
                      <a:r>
                        <a:rPr lang="en-US" dirty="0" err="1" smtClean="0">
                          <a:latin typeface="Courier" charset="0"/>
                          <a:ea typeface="Courier" charset="0"/>
                          <a:cs typeface="Courier" charset="0"/>
                        </a:rPr>
                        <a:t>env</a:t>
                      </a:r>
                      <a:r>
                        <a:rPr lang="en-US" dirty="0" smtClean="0">
                          <a:latin typeface="Courier" charset="0"/>
                          <a:ea typeface="Courier" charset="0"/>
                          <a:cs typeface="Courier" charset="0"/>
                        </a:rPr>
                        <a:t>/bin/activate 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Courier" charset="0"/>
                          <a:ea typeface="Courier" charset="0"/>
                          <a:cs typeface="Courier" charset="0"/>
                        </a:rPr>
                        <a:t>.\</a:t>
                      </a:r>
                      <a:r>
                        <a:rPr lang="en-US" dirty="0" err="1" smtClean="0">
                          <a:latin typeface="Courier" charset="0"/>
                          <a:ea typeface="Courier" charset="0"/>
                          <a:cs typeface="Courier" charset="0"/>
                        </a:rPr>
                        <a:t>env</a:t>
                      </a:r>
                      <a:r>
                        <a:rPr lang="en-US" dirty="0" smtClean="0">
                          <a:latin typeface="Courier" charset="0"/>
                          <a:ea typeface="Courier" charset="0"/>
                          <a:cs typeface="Courier" charset="0"/>
                        </a:rPr>
                        <a:t>\Scripts\activate</a:t>
                      </a:r>
                    </a:p>
                    <a:p>
                      <a:endParaRPr lang="en-US" dirty="0"/>
                    </a:p>
                  </a:txBody>
                  <a:tcPr/>
                </a:tc>
              </a:tr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Leaving the virtual environment</a:t>
                      </a:r>
                      <a:endParaRPr lang="en-US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 gridSpan="2">
                  <a:txBody>
                    <a:bodyPr/>
                    <a:lstStyle/>
                    <a:p>
                      <a:r>
                        <a:rPr lang="en-US" dirty="0" smtClean="0"/>
                        <a:t>deactivate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47766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Let’s create our first oTree app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1143000" indent="-1143000">
              <a:buAutoNum type="arabicPeriod"/>
            </a:pPr>
            <a:r>
              <a:rPr lang="en-US" sz="3000" dirty="0" smtClean="0">
                <a:latin typeface="Helvetica Neue Light" charset="0"/>
                <a:ea typeface="Helvetica Neue Light" charset="0"/>
                <a:cs typeface="Helvetica Neue Light" charset="0"/>
              </a:rPr>
              <a:t>Create </a:t>
            </a:r>
            <a:r>
              <a:rPr lang="en-US" sz="3000" dirty="0" err="1" smtClean="0">
                <a:latin typeface="Helvetica Neue Light" charset="0"/>
                <a:ea typeface="Helvetica Neue Light" charset="0"/>
                <a:cs typeface="Helvetica Neue Light" charset="0"/>
              </a:rPr>
              <a:t>virtualenv</a:t>
            </a:r>
            <a:r>
              <a:rPr lang="en-US" sz="3000" dirty="0" smtClean="0">
                <a:latin typeface="Helvetica Neue Light" charset="0"/>
                <a:ea typeface="Helvetica Neue Light" charset="0"/>
                <a:cs typeface="Helvetica Neue Light" charset="0"/>
              </a:rPr>
              <a:t> </a:t>
            </a:r>
            <a:endParaRPr lang="en-US" sz="3000" dirty="0" smtClean="0">
              <a:latin typeface="Helvetica Neue Light" charset="0"/>
              <a:ea typeface="Helvetica Neue Light" charset="0"/>
              <a:cs typeface="Helvetica Neue Light" charset="0"/>
            </a:endParaRPr>
          </a:p>
          <a:p>
            <a:pPr marL="1143000" indent="-1143000">
              <a:buAutoNum type="arabicPeriod"/>
            </a:pPr>
            <a:r>
              <a:rPr lang="en-US" sz="3000" dirty="0" smtClean="0">
                <a:latin typeface="Helvetica Neue Light" charset="0"/>
                <a:ea typeface="Helvetica Neue Light" charset="0"/>
                <a:cs typeface="Helvetica Neue Light" charset="0"/>
              </a:rPr>
              <a:t>INSTALL OTREE: pip install </a:t>
            </a:r>
            <a:r>
              <a:rPr lang="mr-IN" sz="3000" dirty="0" smtClean="0">
                <a:latin typeface="Helvetica Neue Light" charset="0"/>
                <a:ea typeface="Helvetica Neue Light" charset="0"/>
                <a:cs typeface="Helvetica Neue Light" charset="0"/>
              </a:rPr>
              <a:t>–</a:t>
            </a:r>
            <a:r>
              <a:rPr lang="en-US" sz="3000" dirty="0" smtClean="0">
                <a:latin typeface="Helvetica Neue Light" charset="0"/>
                <a:ea typeface="Helvetica Neue Light" charset="0"/>
                <a:cs typeface="Helvetica Neue Light" charset="0"/>
              </a:rPr>
              <a:t>U </a:t>
            </a:r>
            <a:r>
              <a:rPr lang="en-US" sz="3000" dirty="0" err="1" smtClean="0">
                <a:latin typeface="Helvetica Neue Light" charset="0"/>
                <a:ea typeface="Helvetica Neue Light" charset="0"/>
                <a:cs typeface="Helvetica Neue Light" charset="0"/>
              </a:rPr>
              <a:t>otree</a:t>
            </a:r>
            <a:endParaRPr lang="en-US" sz="3000" dirty="0" smtClean="0">
              <a:latin typeface="Helvetica Neue Light" charset="0"/>
              <a:ea typeface="Helvetica Neue Light" charset="0"/>
              <a:cs typeface="Helvetica Neue Light" charset="0"/>
            </a:endParaRPr>
          </a:p>
          <a:p>
            <a:pPr marL="1143000" indent="-1143000">
              <a:buAutoNum type="arabicPeriod"/>
            </a:pPr>
            <a:r>
              <a:rPr lang="en-US" sz="3000" dirty="0" smtClean="0">
                <a:latin typeface="Helvetica Neue Light" charset="0"/>
                <a:ea typeface="Helvetica Neue Light" charset="0"/>
                <a:cs typeface="Helvetica Neue Light" charset="0"/>
              </a:rPr>
              <a:t>Check version: </a:t>
            </a:r>
            <a:r>
              <a:rPr lang="en-US" sz="3000" dirty="0" err="1" smtClean="0">
                <a:latin typeface="Helvetica Neue Light" charset="0"/>
                <a:ea typeface="Helvetica Neue Light" charset="0"/>
                <a:cs typeface="Helvetica Neue Light" charset="0"/>
              </a:rPr>
              <a:t>otree</a:t>
            </a:r>
            <a:r>
              <a:rPr lang="en-US" sz="3000" dirty="0" smtClean="0">
                <a:latin typeface="Helvetica Neue Light" charset="0"/>
                <a:ea typeface="Helvetica Neue Light" charset="0"/>
                <a:cs typeface="Helvetica Neue Light" charset="0"/>
              </a:rPr>
              <a:t> --version</a:t>
            </a:r>
            <a:endParaRPr lang="en-US" sz="3000" dirty="0" smtClean="0">
              <a:latin typeface="Helvetica Neue Light" charset="0"/>
              <a:ea typeface="Helvetica Neue Light" charset="0"/>
              <a:cs typeface="Helvetica Neue Light" charset="0"/>
            </a:endParaRPr>
          </a:p>
          <a:p>
            <a:pPr marL="1143000" indent="-1143000">
              <a:buAutoNum type="arabicPeriod"/>
            </a:pPr>
            <a:r>
              <a:rPr lang="en-US" sz="3000" dirty="0" err="1" smtClean="0">
                <a:latin typeface="Courier" charset="0"/>
                <a:ea typeface="Courier" charset="0"/>
                <a:cs typeface="Courier" charset="0"/>
              </a:rPr>
              <a:t>otree</a:t>
            </a:r>
            <a:r>
              <a:rPr lang="en-US" sz="30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000" dirty="0" err="1" smtClean="0">
                <a:latin typeface="Courier" charset="0"/>
                <a:ea typeface="Courier" charset="0"/>
                <a:cs typeface="Courier" charset="0"/>
              </a:rPr>
              <a:t>startproject</a:t>
            </a:r>
            <a:r>
              <a:rPr lang="en-US" sz="30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000" dirty="0" err="1" smtClean="0">
                <a:latin typeface="Courier" charset="0"/>
                <a:ea typeface="Courier" charset="0"/>
                <a:cs typeface="Courier" charset="0"/>
              </a:rPr>
              <a:t>my_first_project</a:t>
            </a:r>
            <a:endParaRPr lang="en-US" sz="3000" dirty="0" smtClean="0">
              <a:latin typeface="Courier" charset="0"/>
              <a:ea typeface="Courier" charset="0"/>
              <a:cs typeface="Courier" charset="0"/>
            </a:endParaRPr>
          </a:p>
          <a:p>
            <a:pPr marL="1143000" indent="-1143000">
              <a:buFont typeface="Arial"/>
              <a:buAutoNum type="arabicPeriod"/>
            </a:pPr>
            <a:r>
              <a:rPr lang="en-US" sz="3000" dirty="0" err="1">
                <a:latin typeface="Courier" charset="0"/>
                <a:ea typeface="Courier" charset="0"/>
                <a:cs typeface="Courier" charset="0"/>
              </a:rPr>
              <a:t>otree</a:t>
            </a:r>
            <a:r>
              <a:rPr lang="en-US" sz="30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000" dirty="0" err="1">
                <a:latin typeface="Courier" charset="0"/>
                <a:ea typeface="Courier" charset="0"/>
                <a:cs typeface="Courier" charset="0"/>
              </a:rPr>
              <a:t>startapp</a:t>
            </a:r>
            <a:r>
              <a:rPr lang="en-US" sz="30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000" dirty="0" err="1">
                <a:latin typeface="Courier" charset="0"/>
                <a:ea typeface="Courier" charset="0"/>
                <a:cs typeface="Courier" charset="0"/>
              </a:rPr>
              <a:t>my_first_app</a:t>
            </a:r>
            <a:endParaRPr lang="en-US" sz="3000" dirty="0">
              <a:latin typeface="Courier" charset="0"/>
              <a:ea typeface="Courier" charset="0"/>
              <a:cs typeface="Courier" charset="0"/>
            </a:endParaRPr>
          </a:p>
          <a:p>
            <a:pPr marL="1143000" indent="-1143000">
              <a:buAutoNum type="arabicPeriod"/>
            </a:pPr>
            <a:r>
              <a:rPr lang="en-US" sz="3000" dirty="0" smtClean="0">
                <a:latin typeface="Helvetica Neue Light" charset="0"/>
                <a:ea typeface="Helvetica Neue Light" charset="0"/>
                <a:cs typeface="Helvetica Neue Light" charset="0"/>
              </a:rPr>
              <a:t>add app to settings</a:t>
            </a:r>
          </a:p>
          <a:p>
            <a:pPr marL="1143000" indent="-1143000">
              <a:buFont typeface="Arial"/>
              <a:buAutoNum type="arabicPeriod"/>
            </a:pPr>
            <a:r>
              <a:rPr lang="en-US" sz="3000" dirty="0" err="1">
                <a:latin typeface="Courier" charset="0"/>
                <a:ea typeface="Courier" charset="0"/>
                <a:cs typeface="Courier" charset="0"/>
              </a:rPr>
              <a:t>otree</a:t>
            </a:r>
            <a:r>
              <a:rPr lang="en-US" sz="30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000" dirty="0" err="1" smtClean="0">
                <a:latin typeface="Courier" charset="0"/>
                <a:ea typeface="Courier" charset="0"/>
                <a:cs typeface="Courier" charset="0"/>
              </a:rPr>
              <a:t>devserver</a:t>
            </a:r>
            <a:r>
              <a:rPr lang="en-US" sz="30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000" dirty="0" smtClean="0">
                <a:latin typeface="Courier" charset="0"/>
                <a:ea typeface="Courier" charset="0"/>
                <a:cs typeface="Courier" charset="0"/>
              </a:rPr>
              <a:t>80</a:t>
            </a:r>
            <a:endParaRPr lang="en-US" sz="3000" dirty="0">
              <a:latin typeface="Courier" charset="0"/>
              <a:ea typeface="Courier" charset="0"/>
              <a:cs typeface="Courier" charset="0"/>
            </a:endParaRPr>
          </a:p>
          <a:p>
            <a:pPr marL="1157288" indent="-1157288" fontAlgn="base">
              <a:buFont typeface="+mj-lt"/>
              <a:buAutoNum type="arabicPeriod"/>
            </a:pPr>
            <a:r>
              <a:rPr lang="en-US" sz="3000" dirty="0">
                <a:latin typeface="Helvetica Neue Light" charset="0"/>
                <a:ea typeface="Helvetica Neue Light" charset="0"/>
                <a:cs typeface="Helvetica Neue Light" charset="0"/>
              </a:rPr>
              <a:t>go to: </a:t>
            </a:r>
            <a:r>
              <a:rPr lang="en-US" sz="3000" dirty="0">
                <a:latin typeface="Helvetica Neue Light" charset="0"/>
                <a:ea typeface="Helvetica Neue Light" charset="0"/>
                <a:cs typeface="Helvetica Neue Light" charset="0"/>
                <a:hlinkClick r:id="rId3"/>
              </a:rPr>
              <a:t>http://</a:t>
            </a:r>
            <a:r>
              <a:rPr lang="en-US" sz="3000" dirty="0" smtClean="0">
                <a:latin typeface="Helvetica Neue Light" charset="0"/>
                <a:ea typeface="Helvetica Neue Light" charset="0"/>
                <a:cs typeface="Helvetica Neue Light" charset="0"/>
                <a:hlinkClick r:id="rId3"/>
              </a:rPr>
              <a:t>127.0.0.1</a:t>
            </a:r>
            <a:endParaRPr lang="en-US" sz="3000" dirty="0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8386" y="4422321"/>
            <a:ext cx="4533900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354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0"/>
            <a:ext cx="12192000" cy="6857999"/>
          </a:xfrm>
          <a:solidFill>
            <a:schemeClr val="tx1"/>
          </a:solidFill>
        </p:spPr>
        <p:txBody>
          <a:bodyPr/>
          <a:lstStyle/>
          <a:p>
            <a:pPr marL="15875"/>
            <a:r>
              <a:rPr lang="en-US" dirty="0" smtClean="0"/>
              <a:t>Very brief introduction</a:t>
            </a:r>
            <a:endParaRPr lang="en-US" dirty="0"/>
          </a:p>
        </p:txBody>
      </p:sp>
      <p:pic>
        <p:nvPicPr>
          <p:cNvPr id="4" name="Picture 2" descr="ythonâ¢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9587" y="2122716"/>
            <a:ext cx="2762250" cy="781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2949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Structure of oTree app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Pages</a:t>
            </a:r>
          </a:p>
          <a:p>
            <a:pPr lvl="1"/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Page</a:t>
            </a:r>
            <a:r>
              <a:rPr lang="en-US" dirty="0" smtClean="0"/>
              <a:t> classes</a:t>
            </a:r>
          </a:p>
          <a:p>
            <a:pPr lvl="1"/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page_sequence</a:t>
            </a:r>
            <a:endParaRPr lang="en-US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 smtClean="0"/>
              <a:t>Models</a:t>
            </a:r>
          </a:p>
          <a:p>
            <a:pPr lvl="1"/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Constants</a:t>
            </a:r>
          </a:p>
          <a:p>
            <a:pPr lvl="1"/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Player, Group, 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Subsession</a:t>
            </a:r>
            <a:endParaRPr lang="en-US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 smtClean="0"/>
              <a:t>App definition in 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settings.py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Rectangular Callout 3"/>
          <p:cNvSpPr/>
          <p:nvPr/>
        </p:nvSpPr>
        <p:spPr>
          <a:xfrm>
            <a:off x="5972174" y="2243138"/>
            <a:ext cx="5786437" cy="714376"/>
          </a:xfrm>
          <a:prstGeom prst="wedgeRectCallout">
            <a:avLst>
              <a:gd name="adj1" fmla="val -82594"/>
              <a:gd name="adj2" fmla="val -6710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smtClean="0">
                <a:latin typeface="Helvetica Neue Medium" charset="0"/>
                <a:ea typeface="Helvetica Neue Medium" charset="0"/>
                <a:cs typeface="Helvetica Neue Medium" charset="0"/>
              </a:rPr>
              <a:t>Displaying logic</a:t>
            </a:r>
            <a:endParaRPr lang="en-US" sz="2500"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5" name="Rectangular Callout 4"/>
          <p:cNvSpPr/>
          <p:nvPr/>
        </p:nvSpPr>
        <p:spPr>
          <a:xfrm>
            <a:off x="6388009" y="3484110"/>
            <a:ext cx="5786437" cy="714376"/>
          </a:xfrm>
          <a:prstGeom prst="wedgeRectCallout">
            <a:avLst>
              <a:gd name="adj1" fmla="val -83158"/>
              <a:gd name="adj2" fmla="val -2626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smtClean="0">
                <a:latin typeface="Helvetica Neue Medium" charset="0"/>
                <a:ea typeface="Helvetica Neue Medium" charset="0"/>
                <a:cs typeface="Helvetica Neue Medium" charset="0"/>
              </a:rPr>
              <a:t>Data processing</a:t>
            </a:r>
            <a:endParaRPr lang="en-US" sz="2500"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9920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Data processing: first intro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mtClean="0"/>
              <a:t>Models: where the data is stored (Player, Group, </a:t>
            </a:r>
            <a:r>
              <a:rPr lang="en-US" err="1" smtClean="0"/>
              <a:t>Subsession</a:t>
            </a:r>
            <a:r>
              <a:rPr lang="en-US" smtClean="0"/>
              <a:t> models)</a:t>
            </a:r>
          </a:p>
          <a:p>
            <a:pPr marL="514350" indent="-514350">
              <a:buFont typeface="+mj-lt"/>
              <a:buAutoNum type="arabicPeriod"/>
            </a:pPr>
            <a:r>
              <a:rPr lang="en-US" smtClean="0"/>
              <a:t>Field types</a:t>
            </a:r>
          </a:p>
          <a:p>
            <a:pPr marL="514350" indent="-514350">
              <a:buFont typeface="+mj-lt"/>
              <a:buAutoNum type="arabicPeriod"/>
            </a:pPr>
            <a:r>
              <a:rPr lang="en-US" smtClean="0"/>
              <a:t>doc, </a:t>
            </a:r>
            <a:r>
              <a:rPr lang="en-US" err="1" smtClean="0"/>
              <a:t>verbose_name</a:t>
            </a:r>
            <a:r>
              <a:rPr lang="en-US" smtClean="0"/>
              <a:t>, </a:t>
            </a:r>
            <a:r>
              <a:rPr lang="en-US" err="1" smtClean="0"/>
              <a:t>max_min</a:t>
            </a:r>
            <a:r>
              <a:rPr lang="en-US" smtClean="0"/>
              <a:t>, choices and other field properties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25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Anatomy of an oTree </a:t>
            </a:r>
            <a:r>
              <a:rPr lang="en-US" smtClean="0">
                <a:latin typeface="Courier" charset="0"/>
                <a:ea typeface="Courier" charset="0"/>
                <a:cs typeface="Courier" charset="0"/>
              </a:rPr>
              <a:t>Page</a:t>
            </a:r>
            <a:endParaRPr lang="en-US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lvl="0"/>
            <a:r>
              <a:rPr lang="en-US" dirty="0" smtClean="0"/>
              <a:t>Page creation:</a:t>
            </a:r>
          </a:p>
          <a:p>
            <a:pPr lvl="1"/>
            <a:r>
              <a:rPr lang="en-US" dirty="0" smtClean="0"/>
              <a:t>class definition</a:t>
            </a:r>
          </a:p>
          <a:p>
            <a:pPr lvl="1"/>
            <a:r>
              <a:rPr lang="en-US" dirty="0" smtClean="0"/>
              <a:t>template</a:t>
            </a:r>
          </a:p>
          <a:p>
            <a:r>
              <a:rPr lang="en-US" dirty="0" smtClean="0"/>
              <a:t>When/if/for whom it is shown:</a:t>
            </a:r>
          </a:p>
          <a:p>
            <a:pPr lvl="1"/>
            <a:r>
              <a:rPr lang="en-US" dirty="0" smtClean="0"/>
              <a:t>position in 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page_sequence</a:t>
            </a:r>
            <a:endParaRPr lang="en-US" dirty="0" smtClean="0">
              <a:latin typeface="Courier" charset="0"/>
              <a:ea typeface="Courier" charset="0"/>
              <a:cs typeface="Courier" charset="0"/>
            </a:endParaRPr>
          </a:p>
          <a:p>
            <a:pPr lvl="1"/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is_displayed</a:t>
            </a:r>
            <a:r>
              <a:rPr lang="en-US" dirty="0" smtClean="0"/>
              <a:t> method</a:t>
            </a:r>
            <a:endParaRPr lang="ru-RU" dirty="0" smtClean="0"/>
          </a:p>
          <a:p>
            <a:r>
              <a:rPr lang="en-US" dirty="0" smtClean="0"/>
              <a:t>What is shown:</a:t>
            </a:r>
          </a:p>
          <a:p>
            <a:pPr lvl="1"/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vars_for_template</a:t>
            </a:r>
            <a:r>
              <a:rPr lang="en-US" dirty="0" smtClean="0"/>
              <a:t> method</a:t>
            </a:r>
          </a:p>
          <a:p>
            <a:r>
              <a:rPr lang="en-US" dirty="0" smtClean="0"/>
              <a:t>What to do next:</a:t>
            </a:r>
          </a:p>
          <a:p>
            <a:pPr lvl="1"/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before_next_page</a:t>
            </a:r>
            <a:r>
              <a:rPr lang="en-US" dirty="0" smtClean="0"/>
              <a:t> method</a:t>
            </a:r>
          </a:p>
        </p:txBody>
      </p:sp>
    </p:spTree>
    <p:extLst>
      <p:ext uri="{BB962C8B-B14F-4D97-AF65-F5344CB8AC3E}">
        <p14:creationId xmlns:p14="http://schemas.microsoft.com/office/powerpoint/2010/main" val="385505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Methods of an oTree </a:t>
            </a:r>
            <a:r>
              <a:rPr lang="en-US" smtClean="0">
                <a:latin typeface="Courier" charset="0"/>
                <a:ea typeface="Courier" charset="0"/>
                <a:cs typeface="Courier" charset="0"/>
              </a:rPr>
              <a:t>Page</a:t>
            </a:r>
            <a:endParaRPr lang="en-US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BEFORE page is shown:</a:t>
            </a:r>
          </a:p>
          <a:p>
            <a:pPr lvl="1"/>
            <a:r>
              <a:rPr lang="en-US" err="1" smtClean="0"/>
              <a:t>is_displayed</a:t>
            </a:r>
            <a:r>
              <a:rPr lang="en-US" smtClean="0"/>
              <a:t> </a:t>
            </a:r>
            <a:r>
              <a:rPr lang="en-US" i="1" smtClean="0"/>
              <a:t>(should return </a:t>
            </a:r>
            <a:r>
              <a:rPr lang="en-US" smtClean="0">
                <a:latin typeface="Courier" charset="0"/>
                <a:ea typeface="Courier" charset="0"/>
                <a:cs typeface="Courier" charset="0"/>
              </a:rPr>
              <a:t>True</a:t>
            </a:r>
            <a:r>
              <a:rPr lang="en-US" i="1" smtClean="0"/>
              <a:t> if page is to be shown)</a:t>
            </a:r>
            <a:endParaRPr lang="en-US" smtClean="0"/>
          </a:p>
          <a:p>
            <a:pPr lvl="1"/>
            <a:r>
              <a:rPr lang="en-US" err="1" smtClean="0"/>
              <a:t>vars_for_template</a:t>
            </a:r>
            <a:endParaRPr lang="en-US" smtClean="0"/>
          </a:p>
          <a:p>
            <a:pPr lvl="0"/>
            <a:r>
              <a:rPr lang="en-US" smtClean="0"/>
              <a:t>AFTER page is shown:</a:t>
            </a:r>
          </a:p>
          <a:p>
            <a:pPr lvl="1"/>
            <a:r>
              <a:rPr lang="en-US" err="1" smtClean="0"/>
              <a:t>before_next_page</a:t>
            </a:r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401883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Typical blueprint of a game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mtClean="0"/>
              <a:t>How many players?</a:t>
            </a:r>
          </a:p>
          <a:p>
            <a:pPr marL="514350" indent="-514350">
              <a:buFont typeface="+mj-lt"/>
              <a:buAutoNum type="arabicPeriod"/>
            </a:pPr>
            <a:r>
              <a:rPr lang="en-US" smtClean="0"/>
              <a:t>Do they interact in the real time?</a:t>
            </a:r>
          </a:p>
          <a:p>
            <a:pPr marL="514350" indent="-514350">
              <a:buFont typeface="+mj-lt"/>
              <a:buAutoNum type="arabicPeriod"/>
            </a:pPr>
            <a:r>
              <a:rPr lang="en-US" smtClean="0"/>
              <a:t>How many rounds?</a:t>
            </a:r>
          </a:p>
          <a:p>
            <a:pPr marL="514350" indent="-514350">
              <a:buFont typeface="+mj-lt"/>
              <a:buAutoNum type="arabicPeriod"/>
            </a:pPr>
            <a:r>
              <a:rPr lang="en-US" smtClean="0"/>
              <a:t>Do players have different roles?</a:t>
            </a:r>
          </a:p>
          <a:p>
            <a:pPr marL="514350" indent="-514350">
              <a:buFont typeface="+mj-lt"/>
              <a:buAutoNum type="arabicPeriod"/>
            </a:pPr>
            <a:r>
              <a:rPr lang="en-US" smtClean="0"/>
              <a:t>What are the main stages within each round?</a:t>
            </a:r>
          </a:p>
          <a:p>
            <a:pPr marL="514350" indent="-514350">
              <a:buFont typeface="+mj-lt"/>
              <a:buAutoNum type="arabicPeriod"/>
            </a:pPr>
            <a:r>
              <a:rPr lang="en-US" smtClean="0"/>
              <a:t>When and how payoffs are calculated?</a:t>
            </a:r>
          </a:p>
          <a:p>
            <a:pPr marL="514350" indent="-514350">
              <a:buFont typeface="+mj-lt"/>
              <a:buAutoNum type="arabicPeriod"/>
            </a:pPr>
            <a:r>
              <a:rPr lang="en-US" smtClean="0"/>
              <a:t>What kind of information a player needs from other players?</a:t>
            </a:r>
          </a:p>
          <a:p>
            <a:pPr marL="514350" indent="-514350">
              <a:buFont typeface="+mj-lt"/>
              <a:buAutoNum type="arabicPeriod"/>
            </a:pPr>
            <a:r>
              <a:rPr lang="en-US" smtClean="0"/>
              <a:t>What kind of external (preexisting) information is needed?</a:t>
            </a:r>
          </a:p>
          <a:p>
            <a:pPr marL="514350" indent="-514350">
              <a:buFont typeface="+mj-lt"/>
              <a:buAutoNum type="arabicPeriod"/>
            </a:pPr>
            <a:r>
              <a:rPr lang="en-US" smtClean="0"/>
              <a:t>How treatments change the game flow?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822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GIT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 err="1" smtClean="0"/>
              <a:t>init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git</a:t>
            </a:r>
            <a:r>
              <a:rPr lang="en-US" dirty="0" smtClean="0"/>
              <a:t> add 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git</a:t>
            </a:r>
            <a:r>
              <a:rPr lang="en-US" dirty="0" smtClean="0"/>
              <a:t> commit </a:t>
            </a:r>
            <a:r>
              <a:rPr lang="mr-IN" dirty="0" smtClean="0"/>
              <a:t>–</a:t>
            </a:r>
            <a:r>
              <a:rPr lang="en-US" dirty="0" smtClean="0"/>
              <a:t>m ‘Commit message’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git</a:t>
            </a:r>
            <a:r>
              <a:rPr lang="en-US" dirty="0" smtClean="0"/>
              <a:t> add remote origin &lt;LINK_TO_GIT&gt;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git</a:t>
            </a:r>
            <a:r>
              <a:rPr lang="en-US" dirty="0" smtClean="0"/>
              <a:t> push origin master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rolling back: </a:t>
            </a:r>
            <a:r>
              <a:rPr lang="en-US" dirty="0" err="1" smtClean="0"/>
              <a:t>git</a:t>
            </a:r>
            <a:r>
              <a:rPr lang="en-US" dirty="0" smtClean="0"/>
              <a:t> checkout &lt;COMMIT_ID&gt; .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err="1" smtClean="0"/>
              <a:t>git</a:t>
            </a:r>
            <a:r>
              <a:rPr lang="en-US" dirty="0" smtClean="0"/>
              <a:t> stash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git</a:t>
            </a:r>
            <a:r>
              <a:rPr lang="en-US" dirty="0" smtClean="0"/>
              <a:t> pull origin master</a:t>
            </a:r>
          </a:p>
          <a:p>
            <a:pPr marL="0" indent="0" algn="ctr">
              <a:buNone/>
            </a:pPr>
            <a:r>
              <a:rPr lang="en-US" dirty="0"/>
              <a:t>More info: </a:t>
            </a:r>
            <a:r>
              <a:rPr lang="en-US" dirty="0">
                <a:hlinkClick r:id="rId2"/>
              </a:rPr>
              <a:t>http://rogerdudler.github.io/git-guide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7534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 smtClean="0"/>
              <a:t>Heroku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  <a:defRPr/>
            </a:pPr>
            <a:r>
              <a:rPr lang="en-US" dirty="0" smtClean="0"/>
              <a:t>create </a:t>
            </a:r>
            <a:r>
              <a:rPr lang="en-US" dirty="0" err="1" smtClean="0"/>
              <a:t>git</a:t>
            </a:r>
            <a:r>
              <a:rPr lang="en-US" dirty="0" smtClean="0"/>
              <a:t> first!</a:t>
            </a:r>
          </a:p>
          <a:p>
            <a:pPr marL="514350" indent="-51435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  <a:defRPr/>
            </a:pPr>
            <a:r>
              <a:rPr lang="en-US" dirty="0" err="1" smtClean="0"/>
              <a:t>heroku</a:t>
            </a:r>
            <a:r>
              <a:rPr lang="en-US" dirty="0" smtClean="0"/>
              <a:t> create &lt;APP_NAME&gt;</a:t>
            </a:r>
          </a:p>
          <a:p>
            <a:pPr marL="514350" indent="-51435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  <a:defRPr/>
            </a:pPr>
            <a:r>
              <a:rPr lang="en-US" dirty="0" err="1" smtClean="0"/>
              <a:t>heroku</a:t>
            </a:r>
            <a:r>
              <a:rPr lang="en-US" dirty="0" smtClean="0"/>
              <a:t> </a:t>
            </a:r>
            <a:r>
              <a:rPr lang="en-US" dirty="0" err="1" smtClean="0"/>
              <a:t>addons:create</a:t>
            </a:r>
            <a:r>
              <a:rPr lang="en-US" dirty="0" smtClean="0"/>
              <a:t> </a:t>
            </a:r>
            <a:r>
              <a:rPr lang="en-US" dirty="0" err="1" smtClean="0"/>
              <a:t>heroku-redis</a:t>
            </a:r>
            <a:endParaRPr lang="en-US" dirty="0" smtClean="0"/>
          </a:p>
          <a:p>
            <a:pPr marL="514350" indent="-51435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  <a:defRPr/>
            </a:pPr>
            <a:r>
              <a:rPr lang="en-US" dirty="0" err="1" smtClean="0"/>
              <a:t>git</a:t>
            </a:r>
            <a:r>
              <a:rPr lang="en-US" dirty="0" smtClean="0"/>
              <a:t> push </a:t>
            </a:r>
            <a:r>
              <a:rPr lang="en-US" dirty="0" err="1" smtClean="0"/>
              <a:t>heroku</a:t>
            </a:r>
            <a:r>
              <a:rPr lang="en-US" dirty="0" smtClean="0"/>
              <a:t> master</a:t>
            </a:r>
          </a:p>
          <a:p>
            <a:pPr marL="514350" indent="-51435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  <a:defRPr/>
            </a:pPr>
            <a:r>
              <a:rPr lang="en-US" dirty="0" err="1" smtClean="0"/>
              <a:t>heroku</a:t>
            </a:r>
            <a:r>
              <a:rPr lang="en-US" dirty="0" smtClean="0"/>
              <a:t> run </a:t>
            </a:r>
            <a:r>
              <a:rPr lang="en-US" dirty="0" err="1" smtClean="0"/>
              <a:t>otree</a:t>
            </a:r>
            <a:r>
              <a:rPr lang="en-US" dirty="0" smtClean="0"/>
              <a:t> </a:t>
            </a:r>
            <a:r>
              <a:rPr lang="en-US" dirty="0" err="1" smtClean="0"/>
              <a:t>resetdb</a:t>
            </a:r>
            <a:r>
              <a:rPr lang="en-US" dirty="0" smtClean="0"/>
              <a:t> </a:t>
            </a:r>
          </a:p>
          <a:p>
            <a:pPr marL="514350" indent="-51435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  <a:defRPr/>
            </a:pPr>
            <a:r>
              <a:rPr lang="en-US" dirty="0" err="1" smtClean="0"/>
              <a:t>heroku</a:t>
            </a:r>
            <a:r>
              <a:rPr lang="en-US" dirty="0" smtClean="0"/>
              <a:t> </a:t>
            </a:r>
            <a:r>
              <a:rPr lang="en-US" dirty="0" err="1" smtClean="0"/>
              <a:t>config</a:t>
            </a:r>
            <a:endParaRPr lang="en-US" dirty="0" smtClean="0"/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7392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oTree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04256" y="1926771"/>
            <a:ext cx="9851571" cy="3384777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000" dirty="0" smtClean="0">
                <a:latin typeface="Helvetica Neue Light" charset="0"/>
                <a:ea typeface="Helvetica Neue Light" charset="0"/>
                <a:cs typeface="Helvetica Neue Light" charset="0"/>
              </a:rPr>
              <a:t>platform to run interactive online experiments</a:t>
            </a:r>
          </a:p>
          <a:p>
            <a:pPr>
              <a:lnSpc>
                <a:spcPct val="100000"/>
              </a:lnSpc>
            </a:pPr>
            <a:r>
              <a:rPr lang="en-US" sz="2000" dirty="0" smtClean="0">
                <a:latin typeface="Helvetica Neue Light" charset="0"/>
                <a:ea typeface="Helvetica Neue Light" charset="0"/>
                <a:cs typeface="Helvetica Neue Light" charset="0"/>
              </a:rPr>
              <a:t>written on Python</a:t>
            </a:r>
          </a:p>
          <a:p>
            <a:pPr>
              <a:lnSpc>
                <a:spcPct val="100000"/>
              </a:lnSpc>
            </a:pPr>
            <a:r>
              <a:rPr lang="en-US" sz="2000" dirty="0" smtClean="0">
                <a:latin typeface="Helvetica Neue Light" charset="0"/>
                <a:ea typeface="Helvetica Neue Light" charset="0"/>
                <a:cs typeface="Helvetica Neue Light" charset="0"/>
              </a:rPr>
              <a:t>open source</a:t>
            </a:r>
          </a:p>
          <a:p>
            <a:pPr>
              <a:lnSpc>
                <a:spcPct val="100000"/>
              </a:lnSpc>
            </a:pPr>
            <a:r>
              <a:rPr lang="en-US" sz="2000" dirty="0" smtClean="0">
                <a:latin typeface="Helvetica Neue Light" charset="0"/>
                <a:ea typeface="Helvetica Neue Light" charset="0"/>
                <a:cs typeface="Helvetica Neue Light" charset="0"/>
              </a:rPr>
              <a:t>based on Django </a:t>
            </a:r>
            <a:r>
              <a:rPr lang="en-US" sz="2000" dirty="0" smtClean="0">
                <a:latin typeface="Helvetica Neue Light" charset="0"/>
                <a:ea typeface="Helvetica Neue Light" charset="0"/>
                <a:cs typeface="Helvetica Neue Light" charset="0"/>
              </a:rPr>
              <a:t>framework</a:t>
            </a:r>
          </a:p>
          <a:p>
            <a:pPr>
              <a:lnSpc>
                <a:spcPct val="100000"/>
              </a:lnSpc>
            </a:pPr>
            <a:r>
              <a:rPr lang="en-US" sz="2000" dirty="0" smtClean="0">
                <a:latin typeface="Helvetica Neue Light" charset="0"/>
                <a:ea typeface="Helvetica Neue Light" charset="0"/>
                <a:cs typeface="Helvetica Neue Light" charset="0"/>
              </a:rPr>
              <a:t>responsive </a:t>
            </a:r>
            <a:r>
              <a:rPr lang="mr-IN" sz="2000" dirty="0" smtClean="0">
                <a:latin typeface="Helvetica Neue Light" charset="0"/>
                <a:ea typeface="Helvetica Neue Light" charset="0"/>
                <a:cs typeface="Helvetica Neue Light" charset="0"/>
              </a:rPr>
              <a:t>–</a:t>
            </a:r>
            <a:r>
              <a:rPr lang="en-US" sz="2000" dirty="0" smtClean="0">
                <a:latin typeface="Helvetica Neue Light" charset="0"/>
                <a:ea typeface="Helvetica Neue Light" charset="0"/>
                <a:cs typeface="Helvetica Neue Light" charset="0"/>
              </a:rPr>
              <a:t> can be run in mobile browsers, tablets etc.</a:t>
            </a:r>
            <a:endParaRPr lang="en-US" sz="2000" dirty="0" smtClean="0">
              <a:latin typeface="Helvetica Neue Light" charset="0"/>
              <a:ea typeface="Helvetica Neue Light" charset="0"/>
              <a:cs typeface="Helvetica Neue Light" charset="0"/>
            </a:endParaRPr>
          </a:p>
          <a:p>
            <a:pPr>
              <a:lnSpc>
                <a:spcPct val="100000"/>
              </a:lnSpc>
            </a:pPr>
            <a:endParaRPr lang="en-US" sz="2000" dirty="0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939143" cy="1694906"/>
          </a:xfrm>
          <a:prstGeom prst="rect">
            <a:avLst/>
          </a:prstGeom>
        </p:spPr>
      </p:pic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0804054"/>
              </p:ext>
            </p:extLst>
          </p:nvPr>
        </p:nvGraphicFramePr>
        <p:xfrm>
          <a:off x="0" y="4323896"/>
          <a:ext cx="12192000" cy="3008815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784271"/>
                <a:gridCol w="7407729"/>
              </a:tblGrid>
              <a:tr h="623661"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2500" b="0" i="0" dirty="0" smtClean="0"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Materials and code for this workshop:</a:t>
                      </a:r>
                      <a:endParaRPr lang="en-US" sz="2500" b="0" i="0" dirty="0"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2500" b="0" i="0" dirty="0" smtClean="0">
                          <a:latin typeface="Helvetica Neue Light" charset="0"/>
                          <a:ea typeface="Helvetica Neue Light" charset="0"/>
                          <a:cs typeface="Helvetica Neue Light" charset="0"/>
                          <a:hlinkClick r:id="rId3"/>
                        </a:rPr>
                        <a:t>https://chapkovski.github.io/teaching/</a:t>
                      </a:r>
                      <a:r>
                        <a:rPr lang="en-US" sz="2500" b="0" i="0" dirty="0" smtClean="0"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 </a:t>
                      </a:r>
                      <a:endParaRPr lang="en-US" sz="2500" b="0" i="0" dirty="0"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/>
                </a:tc>
              </a:tr>
              <a:tr h="325393"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2500" b="0" i="0" dirty="0" smtClean="0"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My e-mail:</a:t>
                      </a:r>
                      <a:endParaRPr lang="en-US" sz="2500" b="0" i="0" dirty="0"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2500" b="0" i="0" dirty="0" smtClean="0">
                          <a:latin typeface="Helvetica Neue Light" charset="0"/>
                          <a:ea typeface="Helvetica Neue Light" charset="0"/>
                          <a:cs typeface="Helvetica Neue Light" charset="0"/>
                          <a:hlinkClick r:id="rId4"/>
                        </a:rPr>
                        <a:t>chapkovski@gmail.com</a:t>
                      </a:r>
                      <a:r>
                        <a:rPr lang="en-US" sz="2500" b="0" i="0" dirty="0" smtClean="0"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 </a:t>
                      </a:r>
                      <a:endParaRPr lang="en-US" sz="2500" b="0" i="0" dirty="0"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/>
                </a:tc>
              </a:tr>
              <a:tr h="636724"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2500" b="0" i="0" dirty="0" err="1" smtClean="0"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oTree</a:t>
                      </a:r>
                      <a:r>
                        <a:rPr lang="en-US" sz="2500" b="0" i="0" dirty="0" smtClean="0"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 support group: </a:t>
                      </a:r>
                      <a:endParaRPr lang="en-US" sz="2500" b="0" i="0" dirty="0"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2500" b="0" i="0" dirty="0" smtClean="0">
                          <a:latin typeface="Helvetica Neue Light" charset="0"/>
                          <a:ea typeface="Helvetica Neue Light" charset="0"/>
                          <a:cs typeface="Helvetica Neue Light" charset="0"/>
                          <a:hlinkClick r:id="rId5"/>
                        </a:rPr>
                        <a:t>https://groups.google.com/forum/#!forum/otree</a:t>
                      </a:r>
                      <a:r>
                        <a:rPr lang="en-US" sz="2500" b="0" i="0" baseline="0" dirty="0" smtClean="0"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 </a:t>
                      </a:r>
                      <a:endParaRPr lang="en-US" sz="2500" b="0" i="0" dirty="0"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/>
                </a:tc>
              </a:tr>
              <a:tr h="1046211"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2500" b="0" i="0" dirty="0" smtClean="0"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oTree</a:t>
                      </a:r>
                      <a:r>
                        <a:rPr lang="en-US" sz="2500" b="0" i="0" baseline="0" dirty="0" smtClean="0"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 documentation:</a:t>
                      </a:r>
                      <a:endParaRPr lang="en-US" sz="2500" b="0" i="0" dirty="0"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2500" b="0" i="0" dirty="0" smtClean="0">
                          <a:latin typeface="Helvetica Neue Light" charset="0"/>
                          <a:ea typeface="Helvetica Neue Light" charset="0"/>
                          <a:cs typeface="Helvetica Neue Light" charset="0"/>
                          <a:hlinkClick r:id="rId6"/>
                        </a:rPr>
                        <a:t>http://otree.readthedocs.org/</a:t>
                      </a:r>
                      <a:r>
                        <a:rPr lang="en-US" sz="2500" b="0" i="0" dirty="0" smtClean="0"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 </a:t>
                      </a:r>
                      <a:endParaRPr lang="en-US" sz="2500" b="0" i="0" dirty="0"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22583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workflow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marR="0" lvl="0" indent="-51435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dirty="0" smtClean="0"/>
              <a:t>Compile the blueprint</a:t>
            </a:r>
          </a:p>
          <a:p>
            <a:pPr marL="514350" marR="0" lvl="0" indent="-51435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dirty="0" smtClean="0"/>
              <a:t>Write the code</a:t>
            </a:r>
          </a:p>
          <a:p>
            <a:pPr marL="514350" marR="0" lvl="0" indent="-51435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dirty="0" smtClean="0"/>
              <a:t>Test it locally</a:t>
            </a:r>
          </a:p>
          <a:p>
            <a:pPr marL="514350" marR="0" lvl="0" indent="-51435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dirty="0" smtClean="0"/>
              <a:t>Push to 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git</a:t>
            </a:r>
            <a:r>
              <a:rPr lang="en-US" dirty="0" smtClean="0"/>
              <a:t> repo</a:t>
            </a:r>
          </a:p>
          <a:p>
            <a:pPr marL="514350" marR="0" lvl="0" indent="-51435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dirty="0" smtClean="0"/>
              <a:t>Push it to 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heroku</a:t>
            </a:r>
            <a:endParaRPr lang="en-US" dirty="0" smtClean="0">
              <a:latin typeface="Courier" charset="0"/>
              <a:ea typeface="Courier" charset="0"/>
              <a:cs typeface="Courier" charset="0"/>
            </a:endParaRPr>
          </a:p>
          <a:p>
            <a:pPr marL="514350" marR="0" lvl="0" indent="-51435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dirty="0" smtClean="0"/>
              <a:t>Share it with me (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chapkovski@gmail.com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5080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Guess game: description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player has an endowment. </a:t>
            </a:r>
          </a:p>
          <a:p>
            <a:r>
              <a:rPr lang="en-US" dirty="0" smtClean="0"/>
              <a:t>Random number is generated within certain limits</a:t>
            </a:r>
          </a:p>
          <a:p>
            <a:r>
              <a:rPr lang="en-US" dirty="0" smtClean="0"/>
              <a:t>A player has to guess. The closer is the guess to a real number the larger is the profit. </a:t>
            </a:r>
          </a:p>
          <a:p>
            <a:r>
              <a:rPr lang="en-US" dirty="0" smtClean="0"/>
              <a:t>Two fields: what is guessed, and a player’s decision</a:t>
            </a:r>
          </a:p>
          <a:p>
            <a:r>
              <a:rPr lang="en-US" dirty="0" smtClean="0"/>
              <a:t>Three screens:</a:t>
            </a:r>
          </a:p>
          <a:p>
            <a:pPr lvl="1"/>
            <a:r>
              <a:rPr lang="en-US" dirty="0" smtClean="0"/>
              <a:t>Intro: instructions</a:t>
            </a:r>
          </a:p>
          <a:p>
            <a:pPr lvl="1"/>
            <a:r>
              <a:rPr lang="en-US" dirty="0" smtClean="0"/>
              <a:t>Decision with instructions</a:t>
            </a:r>
          </a:p>
          <a:p>
            <a:pPr lvl="1"/>
            <a:r>
              <a:rPr lang="en-US" dirty="0" smtClean="0"/>
              <a:t>Results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798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Guess game - blueprint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8845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Guess game - blueprint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1 player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No interaction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1 round</a:t>
            </a:r>
            <a:r>
              <a:rPr lang="ru-RU" dirty="0" smtClean="0"/>
              <a:t> (</a:t>
            </a:r>
            <a:r>
              <a:rPr lang="en-US" dirty="0" smtClean="0"/>
              <a:t>or more)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No roles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Generating random number, letting player to guess, show them results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After the guess is made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No info is needed from others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Pre-generated random number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No treatments</a:t>
            </a:r>
          </a:p>
        </p:txBody>
      </p:sp>
    </p:spTree>
    <p:extLst>
      <p:ext uri="{BB962C8B-B14F-4D97-AF65-F5344CB8AC3E}">
        <p14:creationId xmlns:p14="http://schemas.microsoft.com/office/powerpoint/2010/main" val="928063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Guess </a:t>
            </a:r>
            <a:r>
              <a:rPr lang="en-US" dirty="0" smtClean="0"/>
              <a:t>game: screen 1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r="55937"/>
          <a:stretch/>
        </p:blipFill>
        <p:spPr>
          <a:xfrm>
            <a:off x="3526971" y="1690688"/>
            <a:ext cx="5372100" cy="4222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800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Guess game: screen </a:t>
            </a:r>
            <a:r>
              <a:rPr lang="en-US" dirty="0" smtClean="0"/>
              <a:t>2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3650" y="1690688"/>
            <a:ext cx="7124700" cy="515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708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Guess game: screen </a:t>
            </a:r>
            <a:r>
              <a:rPr lang="en-US" dirty="0" smtClean="0"/>
              <a:t>3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2300" y="2028372"/>
            <a:ext cx="5867400" cy="345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839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Guess game - 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base"/>
            <a:r>
              <a:rPr lang="en-US" dirty="0" smtClean="0"/>
              <a:t>Creating new fields:</a:t>
            </a:r>
          </a:p>
          <a:p>
            <a:pPr marL="0" indent="0" fontAlgn="base">
              <a:buNone/>
            </a:pP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Field_Name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=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models.IntegerField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()</a:t>
            </a:r>
          </a:p>
          <a:p>
            <a:pPr fontAlgn="base"/>
            <a:r>
              <a:rPr lang="en-US" dirty="0" smtClean="0"/>
              <a:t>Options:</a:t>
            </a:r>
          </a:p>
          <a:p>
            <a:pPr marL="0" indent="0" fontAlgn="base">
              <a:buNone/>
            </a:pP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Field_Name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=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models.IntegerField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endParaRPr lang="ru-RU" dirty="0" smtClean="0">
              <a:latin typeface="Consolas" charset="0"/>
              <a:ea typeface="Consolas" charset="0"/>
              <a:cs typeface="Consolas" charset="0"/>
            </a:endParaRPr>
          </a:p>
          <a:p>
            <a:pPr marL="6350000" indent="0" fontAlgn="base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max=</a:t>
            </a:r>
            <a:r>
              <a:rPr lang="mr-IN" dirty="0" smtClean="0"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,</a:t>
            </a:r>
          </a:p>
          <a:p>
            <a:pPr marL="6350000" indent="0" fontAlgn="base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min=</a:t>
            </a:r>
            <a:r>
              <a:rPr lang="mr-IN" dirty="0" smtClean="0"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,</a:t>
            </a:r>
          </a:p>
          <a:p>
            <a:pPr marL="6350000" indent="0" fontAlgn="base">
              <a:buNone/>
            </a:pP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verbose_name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mr-IN" dirty="0" smtClean="0"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,)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fontAlgn="base"/>
            <a:endParaRPr lang="en-US" dirty="0" smtClean="0"/>
          </a:p>
          <a:p>
            <a:pPr fontAlgn="base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62034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Guess game: Models. Result: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fontAlgn="base">
              <a:buNone/>
            </a:pPr>
            <a:r>
              <a:rPr lang="mr-IN" sz="1800" dirty="0" err="1">
                <a:latin typeface="Consolas" charset="0"/>
                <a:ea typeface="Consolas" charset="0"/>
                <a:cs typeface="Consolas" charset="0"/>
              </a:rPr>
              <a:t>class</a:t>
            </a:r>
            <a:r>
              <a:rPr lang="mr-IN" sz="18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mr-IN" sz="1800" dirty="0" err="1">
                <a:latin typeface="Consolas" charset="0"/>
                <a:ea typeface="Consolas" charset="0"/>
                <a:cs typeface="Consolas" charset="0"/>
              </a:rPr>
              <a:t>Player</a:t>
            </a:r>
            <a:r>
              <a:rPr lang="mr-IN" sz="18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mr-IN" sz="1800" dirty="0" err="1">
                <a:latin typeface="Consolas" charset="0"/>
                <a:ea typeface="Consolas" charset="0"/>
                <a:cs typeface="Consolas" charset="0"/>
              </a:rPr>
              <a:t>BasePlayer</a:t>
            </a:r>
            <a:r>
              <a:rPr lang="mr-IN" sz="1800" dirty="0">
                <a:latin typeface="Consolas" charset="0"/>
                <a:ea typeface="Consolas" charset="0"/>
                <a:cs typeface="Consolas" charset="0"/>
              </a:rPr>
              <a:t>):</a:t>
            </a:r>
          </a:p>
          <a:p>
            <a:pPr marL="0" indent="0" fontAlgn="base">
              <a:buNone/>
            </a:pPr>
            <a:r>
              <a:rPr lang="mr-IN" sz="1800" dirty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mr-IN" sz="1800" dirty="0" err="1">
                <a:latin typeface="Consolas" charset="0"/>
                <a:ea typeface="Consolas" charset="0"/>
                <a:cs typeface="Consolas" charset="0"/>
              </a:rPr>
              <a:t>toguess</a:t>
            </a:r>
            <a:r>
              <a:rPr lang="mr-IN" sz="1800" dirty="0">
                <a:latin typeface="Consolas" charset="0"/>
                <a:ea typeface="Consolas" charset="0"/>
                <a:cs typeface="Consolas" charset="0"/>
              </a:rPr>
              <a:t> = </a:t>
            </a:r>
            <a:r>
              <a:rPr lang="mr-IN" sz="1800" dirty="0" err="1">
                <a:latin typeface="Consolas" charset="0"/>
                <a:ea typeface="Consolas" charset="0"/>
                <a:cs typeface="Consolas" charset="0"/>
              </a:rPr>
              <a:t>models.IntegerField</a:t>
            </a:r>
            <a:r>
              <a:rPr lang="mr-IN" sz="18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mr-IN" sz="1800" dirty="0" err="1">
                <a:latin typeface="Consolas" charset="0"/>
                <a:ea typeface="Consolas" charset="0"/>
                <a:cs typeface="Consolas" charset="0"/>
              </a:rPr>
              <a:t>min</a:t>
            </a:r>
            <a:r>
              <a:rPr lang="mr-IN" sz="1800" dirty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mr-IN" sz="1800" dirty="0" err="1">
                <a:latin typeface="Consolas" charset="0"/>
                <a:ea typeface="Consolas" charset="0"/>
                <a:cs typeface="Consolas" charset="0"/>
              </a:rPr>
              <a:t>Constants.minguess</a:t>
            </a:r>
            <a:r>
              <a:rPr lang="mr-IN" sz="1800" dirty="0">
                <a:latin typeface="Consolas" charset="0"/>
                <a:ea typeface="Consolas" charset="0"/>
                <a:cs typeface="Consolas" charset="0"/>
              </a:rPr>
              <a:t>,</a:t>
            </a:r>
          </a:p>
          <a:p>
            <a:pPr marL="0" indent="0" fontAlgn="base">
              <a:buNone/>
            </a:pPr>
            <a:r>
              <a:rPr lang="mr-IN" sz="1800" dirty="0">
                <a:latin typeface="Consolas" charset="0"/>
                <a:ea typeface="Consolas" charset="0"/>
                <a:cs typeface="Consolas" charset="0"/>
              </a:rPr>
              <a:t>                                  </a:t>
            </a:r>
            <a:r>
              <a:rPr lang="mr-IN" sz="1800" dirty="0" err="1">
                <a:latin typeface="Consolas" charset="0"/>
                <a:ea typeface="Consolas" charset="0"/>
                <a:cs typeface="Consolas" charset="0"/>
              </a:rPr>
              <a:t>max</a:t>
            </a:r>
            <a:r>
              <a:rPr lang="mr-IN" sz="1800" dirty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mr-IN" sz="1800" dirty="0" err="1">
                <a:latin typeface="Consolas" charset="0"/>
                <a:ea typeface="Consolas" charset="0"/>
                <a:cs typeface="Consolas" charset="0"/>
              </a:rPr>
              <a:t>Constants.maxguess</a:t>
            </a:r>
            <a:r>
              <a:rPr lang="mr-IN" sz="1800" dirty="0">
                <a:latin typeface="Consolas" charset="0"/>
                <a:ea typeface="Consolas" charset="0"/>
                <a:cs typeface="Consolas" charset="0"/>
              </a:rPr>
              <a:t>,</a:t>
            </a:r>
          </a:p>
          <a:p>
            <a:pPr marL="0" indent="0" fontAlgn="base">
              <a:buNone/>
            </a:pPr>
            <a:r>
              <a:rPr lang="mr-IN" sz="1800" dirty="0">
                <a:latin typeface="Consolas" charset="0"/>
                <a:ea typeface="Consolas" charset="0"/>
                <a:cs typeface="Consolas" charset="0"/>
              </a:rPr>
              <a:t>          </a:t>
            </a:r>
            <a:r>
              <a:rPr lang="mr-IN" sz="1800" dirty="0" smtClean="0">
                <a:latin typeface="Consolas" charset="0"/>
                <a:ea typeface="Consolas" charset="0"/>
                <a:cs typeface="Consolas" charset="0"/>
              </a:rPr>
              <a:t>                        </a:t>
            </a:r>
            <a:r>
              <a:rPr lang="mr-IN" sz="1800" dirty="0" err="1">
                <a:latin typeface="Consolas" charset="0"/>
                <a:ea typeface="Consolas" charset="0"/>
                <a:cs typeface="Consolas" charset="0"/>
              </a:rPr>
              <a:t>doc</a:t>
            </a:r>
            <a:r>
              <a:rPr lang="mr-IN" sz="1800" dirty="0">
                <a:latin typeface="Consolas" charset="0"/>
                <a:ea typeface="Consolas" charset="0"/>
                <a:cs typeface="Consolas" charset="0"/>
              </a:rPr>
              <a:t>='</a:t>
            </a:r>
            <a:r>
              <a:rPr lang="mr-IN" sz="1800" dirty="0" err="1">
                <a:latin typeface="Consolas" charset="0"/>
                <a:ea typeface="Consolas" charset="0"/>
                <a:cs typeface="Consolas" charset="0"/>
              </a:rPr>
              <a:t>random</a:t>
            </a:r>
            <a:r>
              <a:rPr lang="mr-IN" sz="18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mr-IN" sz="1800" dirty="0" err="1">
                <a:latin typeface="Consolas" charset="0"/>
                <a:ea typeface="Consolas" charset="0"/>
                <a:cs typeface="Consolas" charset="0"/>
              </a:rPr>
              <a:t>number</a:t>
            </a:r>
            <a:r>
              <a:rPr lang="mr-IN" sz="18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mr-IN" sz="1800" dirty="0" err="1">
                <a:latin typeface="Consolas" charset="0"/>
                <a:ea typeface="Consolas" charset="0"/>
                <a:cs typeface="Consolas" charset="0"/>
              </a:rPr>
              <a:t>for</a:t>
            </a:r>
            <a:r>
              <a:rPr lang="mr-IN" sz="18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mr-IN" sz="1800" dirty="0" err="1">
                <a:latin typeface="Consolas" charset="0"/>
                <a:ea typeface="Consolas" charset="0"/>
                <a:cs typeface="Consolas" charset="0"/>
              </a:rPr>
              <a:t>a</a:t>
            </a:r>
            <a:r>
              <a:rPr lang="mr-IN" sz="18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mr-IN" sz="1800" dirty="0" err="1">
                <a:latin typeface="Consolas" charset="0"/>
                <a:ea typeface="Consolas" charset="0"/>
                <a:cs typeface="Consolas" charset="0"/>
              </a:rPr>
              <a:t>player</a:t>
            </a:r>
            <a:r>
              <a:rPr lang="mr-IN" sz="1800" dirty="0">
                <a:latin typeface="Consolas" charset="0"/>
                <a:ea typeface="Consolas" charset="0"/>
                <a:cs typeface="Consolas" charset="0"/>
              </a:rPr>
              <a:t> to </a:t>
            </a:r>
            <a:r>
              <a:rPr lang="mr-IN" sz="1800" dirty="0" err="1">
                <a:latin typeface="Consolas" charset="0"/>
                <a:ea typeface="Consolas" charset="0"/>
                <a:cs typeface="Consolas" charset="0"/>
              </a:rPr>
              <a:t>guess</a:t>
            </a:r>
            <a:r>
              <a:rPr lang="mr-IN" sz="1800" dirty="0">
                <a:latin typeface="Consolas" charset="0"/>
                <a:ea typeface="Consolas" charset="0"/>
                <a:cs typeface="Consolas" charset="0"/>
              </a:rPr>
              <a:t>')</a:t>
            </a:r>
          </a:p>
          <a:p>
            <a:pPr marL="0" indent="0" fontAlgn="base">
              <a:buNone/>
            </a:pPr>
            <a:r>
              <a:rPr lang="mr-IN" sz="1800" dirty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mr-IN" sz="1800" dirty="0" err="1">
                <a:latin typeface="Consolas" charset="0"/>
                <a:ea typeface="Consolas" charset="0"/>
                <a:cs typeface="Consolas" charset="0"/>
              </a:rPr>
              <a:t>guess</a:t>
            </a:r>
            <a:r>
              <a:rPr lang="mr-IN" sz="1800" dirty="0">
                <a:latin typeface="Consolas" charset="0"/>
                <a:ea typeface="Consolas" charset="0"/>
                <a:cs typeface="Consolas" charset="0"/>
              </a:rPr>
              <a:t> = </a:t>
            </a:r>
            <a:r>
              <a:rPr lang="mr-IN" sz="1800" dirty="0" err="1">
                <a:latin typeface="Consolas" charset="0"/>
                <a:ea typeface="Consolas" charset="0"/>
                <a:cs typeface="Consolas" charset="0"/>
              </a:rPr>
              <a:t>models.IntegerField</a:t>
            </a:r>
            <a:r>
              <a:rPr lang="mr-IN" sz="18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mr-IN" sz="1800" dirty="0" err="1">
                <a:latin typeface="Consolas" charset="0"/>
                <a:ea typeface="Consolas" charset="0"/>
                <a:cs typeface="Consolas" charset="0"/>
              </a:rPr>
              <a:t>min</a:t>
            </a:r>
            <a:r>
              <a:rPr lang="mr-IN" sz="1800" dirty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mr-IN" sz="1800" dirty="0" err="1">
                <a:latin typeface="Consolas" charset="0"/>
                <a:ea typeface="Consolas" charset="0"/>
                <a:cs typeface="Consolas" charset="0"/>
              </a:rPr>
              <a:t>Constants.minguess</a:t>
            </a:r>
            <a:r>
              <a:rPr lang="mr-IN" sz="1800" dirty="0">
                <a:latin typeface="Consolas" charset="0"/>
                <a:ea typeface="Consolas" charset="0"/>
                <a:cs typeface="Consolas" charset="0"/>
              </a:rPr>
              <a:t>,</a:t>
            </a:r>
          </a:p>
          <a:p>
            <a:pPr marL="0" indent="0" fontAlgn="base">
              <a:buNone/>
            </a:pPr>
            <a:r>
              <a:rPr lang="mr-IN" sz="1800" dirty="0">
                <a:latin typeface="Consolas" charset="0"/>
                <a:ea typeface="Consolas" charset="0"/>
                <a:cs typeface="Consolas" charset="0"/>
              </a:rPr>
              <a:t>                                </a:t>
            </a:r>
            <a:r>
              <a:rPr lang="mr-IN" sz="1800" dirty="0" err="1">
                <a:latin typeface="Consolas" charset="0"/>
                <a:ea typeface="Consolas" charset="0"/>
                <a:cs typeface="Consolas" charset="0"/>
              </a:rPr>
              <a:t>max</a:t>
            </a:r>
            <a:r>
              <a:rPr lang="mr-IN" sz="1800" dirty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mr-IN" sz="1800" dirty="0" err="1">
                <a:latin typeface="Consolas" charset="0"/>
                <a:ea typeface="Consolas" charset="0"/>
                <a:cs typeface="Consolas" charset="0"/>
              </a:rPr>
              <a:t>Constants.maxguess</a:t>
            </a:r>
            <a:r>
              <a:rPr lang="mr-IN" sz="1800" dirty="0">
                <a:latin typeface="Consolas" charset="0"/>
                <a:ea typeface="Consolas" charset="0"/>
                <a:cs typeface="Consolas" charset="0"/>
              </a:rPr>
              <a:t>,</a:t>
            </a:r>
          </a:p>
          <a:p>
            <a:pPr marL="0" indent="0" fontAlgn="base">
              <a:buNone/>
            </a:pPr>
            <a:r>
              <a:rPr lang="mr-IN" sz="1800" dirty="0">
                <a:latin typeface="Consolas" charset="0"/>
                <a:ea typeface="Consolas" charset="0"/>
                <a:cs typeface="Consolas" charset="0"/>
              </a:rPr>
              <a:t>                                </a:t>
            </a:r>
            <a:r>
              <a:rPr lang="mr-IN" sz="1800" dirty="0" err="1">
                <a:latin typeface="Consolas" charset="0"/>
                <a:ea typeface="Consolas" charset="0"/>
                <a:cs typeface="Consolas" charset="0"/>
              </a:rPr>
              <a:t>verbose_name</a:t>
            </a:r>
            <a:r>
              <a:rPr lang="mr-IN" sz="1800" dirty="0">
                <a:latin typeface="Consolas" charset="0"/>
                <a:ea typeface="Consolas" charset="0"/>
                <a:cs typeface="Consolas" charset="0"/>
              </a:rPr>
              <a:t>="</a:t>
            </a:r>
            <a:r>
              <a:rPr lang="mr-IN" sz="1800" dirty="0" err="1">
                <a:latin typeface="Consolas" charset="0"/>
                <a:ea typeface="Consolas" charset="0"/>
                <a:cs typeface="Consolas" charset="0"/>
              </a:rPr>
              <a:t>Please</a:t>
            </a:r>
            <a:r>
              <a:rPr lang="mr-IN" sz="1800" dirty="0">
                <a:latin typeface="Consolas" charset="0"/>
                <a:ea typeface="Consolas" charset="0"/>
                <a:cs typeface="Consolas" charset="0"/>
              </a:rPr>
              <a:t>, </a:t>
            </a:r>
            <a:r>
              <a:rPr lang="mr-IN" sz="1800" dirty="0" err="1">
                <a:latin typeface="Consolas" charset="0"/>
                <a:ea typeface="Consolas" charset="0"/>
                <a:cs typeface="Consolas" charset="0"/>
              </a:rPr>
              <a:t>insert</a:t>
            </a:r>
            <a:r>
              <a:rPr lang="mr-IN" sz="1800" dirty="0">
                <a:latin typeface="Consolas" charset="0"/>
                <a:ea typeface="Consolas" charset="0"/>
                <a:cs typeface="Consolas" charset="0"/>
              </a:rPr>
              <a:t> \</a:t>
            </a:r>
          </a:p>
          <a:p>
            <a:pPr marL="0" indent="0" fontAlgn="base">
              <a:buNone/>
            </a:pPr>
            <a:r>
              <a:rPr lang="mr-IN" sz="1800" dirty="0">
                <a:latin typeface="Consolas" charset="0"/>
                <a:ea typeface="Consolas" charset="0"/>
                <a:cs typeface="Consolas" charset="0"/>
              </a:rPr>
              <a:t>                                </a:t>
            </a:r>
            <a:r>
              <a:rPr lang="mr-IN" sz="1800" dirty="0" err="1">
                <a:latin typeface="Consolas" charset="0"/>
                <a:ea typeface="Consolas" charset="0"/>
                <a:cs typeface="Consolas" charset="0"/>
              </a:rPr>
              <a:t>any</a:t>
            </a:r>
            <a:r>
              <a:rPr lang="mr-IN" sz="18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mr-IN" sz="1800" dirty="0" err="1">
                <a:latin typeface="Consolas" charset="0"/>
                <a:ea typeface="Consolas" charset="0"/>
                <a:cs typeface="Consolas" charset="0"/>
              </a:rPr>
              <a:t>number</a:t>
            </a:r>
            <a:r>
              <a:rPr lang="mr-IN" sz="18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mr-IN" sz="1800" dirty="0" err="1">
                <a:latin typeface="Consolas" charset="0"/>
                <a:ea typeface="Consolas" charset="0"/>
                <a:cs typeface="Consolas" charset="0"/>
              </a:rPr>
              <a:t>from</a:t>
            </a:r>
            <a:r>
              <a:rPr lang="mr-IN" sz="1800" dirty="0">
                <a:latin typeface="Consolas" charset="0"/>
                <a:ea typeface="Consolas" charset="0"/>
                <a:cs typeface="Consolas" charset="0"/>
              </a:rPr>
              <a:t> {} to \</a:t>
            </a:r>
          </a:p>
          <a:p>
            <a:pPr marL="0" indent="0" fontAlgn="base">
              <a:buNone/>
            </a:pPr>
            <a:r>
              <a:rPr lang="mr-IN" sz="1800" dirty="0">
                <a:latin typeface="Consolas" charset="0"/>
                <a:ea typeface="Consolas" charset="0"/>
                <a:cs typeface="Consolas" charset="0"/>
              </a:rPr>
              <a:t>                                 {}".</a:t>
            </a:r>
            <a:r>
              <a:rPr lang="mr-IN" sz="1800" dirty="0" err="1">
                <a:latin typeface="Consolas" charset="0"/>
                <a:ea typeface="Consolas" charset="0"/>
                <a:cs typeface="Consolas" charset="0"/>
              </a:rPr>
              <a:t>format</a:t>
            </a:r>
            <a:r>
              <a:rPr lang="mr-IN" sz="18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mr-IN" sz="1800" dirty="0" err="1">
                <a:latin typeface="Consolas" charset="0"/>
                <a:ea typeface="Consolas" charset="0"/>
                <a:cs typeface="Consolas" charset="0"/>
              </a:rPr>
              <a:t>Constants.minguess</a:t>
            </a:r>
            <a:r>
              <a:rPr lang="mr-IN" sz="1800" dirty="0">
                <a:latin typeface="Consolas" charset="0"/>
                <a:ea typeface="Consolas" charset="0"/>
                <a:cs typeface="Consolas" charset="0"/>
              </a:rPr>
              <a:t>,</a:t>
            </a:r>
          </a:p>
          <a:p>
            <a:pPr marL="0" indent="0" fontAlgn="base">
              <a:buNone/>
            </a:pPr>
            <a:r>
              <a:rPr lang="mr-IN" sz="1800" dirty="0">
                <a:latin typeface="Consolas" charset="0"/>
                <a:ea typeface="Consolas" charset="0"/>
                <a:cs typeface="Consolas" charset="0"/>
              </a:rPr>
              <a:t>                                            </a:t>
            </a:r>
            <a:r>
              <a:rPr lang="mr-IN" sz="1800" dirty="0" err="1">
                <a:latin typeface="Consolas" charset="0"/>
                <a:ea typeface="Consolas" charset="0"/>
                <a:cs typeface="Consolas" charset="0"/>
              </a:rPr>
              <a:t>Constants.maxguess</a:t>
            </a:r>
            <a:r>
              <a:rPr lang="mr-IN" sz="1800" dirty="0">
                <a:latin typeface="Consolas" charset="0"/>
                <a:ea typeface="Consolas" charset="0"/>
                <a:cs typeface="Consolas" charset="0"/>
              </a:rPr>
              <a:t>,),</a:t>
            </a:r>
          </a:p>
          <a:p>
            <a:pPr marL="0" indent="0" fontAlgn="base">
              <a:buNone/>
            </a:pPr>
            <a:r>
              <a:rPr lang="mr-IN" sz="1800" dirty="0">
                <a:latin typeface="Consolas" charset="0"/>
                <a:ea typeface="Consolas" charset="0"/>
                <a:cs typeface="Consolas" charset="0"/>
              </a:rPr>
              <a:t>                                </a:t>
            </a:r>
            <a:r>
              <a:rPr lang="mr-IN" sz="1800" dirty="0" err="1">
                <a:latin typeface="Consolas" charset="0"/>
                <a:ea typeface="Consolas" charset="0"/>
                <a:cs typeface="Consolas" charset="0"/>
              </a:rPr>
              <a:t>doc</a:t>
            </a:r>
            <a:r>
              <a:rPr lang="mr-IN" sz="1800" dirty="0">
                <a:latin typeface="Consolas" charset="0"/>
                <a:ea typeface="Consolas" charset="0"/>
                <a:cs typeface="Consolas" charset="0"/>
              </a:rPr>
              <a:t>='</a:t>
            </a:r>
            <a:r>
              <a:rPr lang="mr-IN" sz="1800" dirty="0" err="1">
                <a:latin typeface="Consolas" charset="0"/>
                <a:ea typeface="Consolas" charset="0"/>
                <a:cs typeface="Consolas" charset="0"/>
              </a:rPr>
              <a:t>guess</a:t>
            </a:r>
            <a:r>
              <a:rPr lang="mr-IN" sz="1800" dirty="0">
                <a:latin typeface="Consolas" charset="0"/>
                <a:ea typeface="Consolas" charset="0"/>
                <a:cs typeface="Consolas" charset="0"/>
              </a:rPr>
              <a:t> of the </a:t>
            </a:r>
            <a:r>
              <a:rPr lang="mr-IN" sz="1800" dirty="0" err="1">
                <a:latin typeface="Consolas" charset="0"/>
                <a:ea typeface="Consolas" charset="0"/>
                <a:cs typeface="Consolas" charset="0"/>
              </a:rPr>
              <a:t>player</a:t>
            </a:r>
            <a:r>
              <a:rPr lang="mr-IN" sz="1800" dirty="0">
                <a:latin typeface="Consolas" charset="0"/>
                <a:ea typeface="Consolas" charset="0"/>
                <a:cs typeface="Consolas" charset="0"/>
              </a:rPr>
              <a:t>')</a:t>
            </a:r>
            <a:endParaRPr lang="en-US" sz="1800" dirty="0" smtClean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4726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Guess </a:t>
            </a:r>
            <a:r>
              <a:rPr lang="en-US" dirty="0" smtClean="0"/>
              <a:t>game: Views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base"/>
            <a:r>
              <a:rPr lang="en-US" dirty="0" smtClean="0"/>
              <a:t>Creating new page</a:t>
            </a:r>
          </a:p>
          <a:p>
            <a:pPr marL="0" indent="0" fontAlgn="base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Class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NameOfThePage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(Page):</a:t>
            </a:r>
          </a:p>
          <a:p>
            <a:pPr marL="457200" lvl="1" indent="0" fontAlgn="base">
              <a:buNone/>
            </a:pPr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pass</a:t>
            </a:r>
          </a:p>
          <a:p>
            <a:pPr fontAlgn="base"/>
            <a:r>
              <a:rPr lang="en-US" dirty="0" err="1" smtClean="0"/>
              <a:t>Page_sequence</a:t>
            </a:r>
            <a:endParaRPr lang="en-US" dirty="0" smtClean="0"/>
          </a:p>
          <a:p>
            <a:pPr marL="0" indent="0" fontAlgn="base">
              <a:buNone/>
            </a:pP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Page_sequence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= [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NameOfThePage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]</a:t>
            </a:r>
          </a:p>
          <a:p>
            <a:pPr fontAlgn="base"/>
            <a:r>
              <a:rPr lang="en-US" dirty="0" smtClean="0"/>
              <a:t>By default name of the template should correspond to the page name!</a:t>
            </a:r>
            <a:endParaRPr lang="en-US" dirty="0"/>
          </a:p>
          <a:p>
            <a:pPr marL="0" indent="0" fontAlgn="base">
              <a:buNone/>
            </a:pP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9505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oTree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04256" y="3053443"/>
            <a:ext cx="9851571" cy="2258105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5000" dirty="0" smtClean="0">
                <a:latin typeface="Helvetica Neue Light" charset="0"/>
                <a:ea typeface="Helvetica Neue Light" charset="0"/>
                <a:cs typeface="Helvetica Neue Light" charset="0"/>
              </a:rPr>
              <a:t>link to follow: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en-US" sz="5000" dirty="0">
                <a:latin typeface="Helvetica Neue Light" charset="0"/>
                <a:ea typeface="Helvetica Neue Light" charset="0"/>
                <a:cs typeface="Helvetica Neue Light" charset="0"/>
                <a:hlinkClick r:id="rId2"/>
              </a:rPr>
              <a:t>http://</a:t>
            </a:r>
            <a:r>
              <a:rPr lang="en-US" sz="5000" dirty="0" smtClean="0">
                <a:latin typeface="Helvetica Neue Light" charset="0"/>
                <a:ea typeface="Helvetica Neue Light" charset="0"/>
                <a:cs typeface="Helvetica Neue Light" charset="0"/>
                <a:hlinkClick r:id="rId2"/>
              </a:rPr>
              <a:t>bit.ly/otree-workshop</a:t>
            </a:r>
            <a:r>
              <a:rPr lang="en-US" sz="5000" dirty="0" smtClean="0">
                <a:latin typeface="Helvetica Neue Light" charset="0"/>
                <a:ea typeface="Helvetica Neue Light" charset="0"/>
                <a:cs typeface="Helvetica Neue Light" charset="0"/>
              </a:rPr>
              <a:t> </a:t>
            </a:r>
            <a:endParaRPr lang="en-US" sz="5000" dirty="0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939143" cy="1694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517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Guess </a:t>
            </a:r>
            <a:r>
              <a:rPr lang="en-US" dirty="0" smtClean="0"/>
              <a:t>game: Views. Built-in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base"/>
            <a:r>
              <a:rPr lang="en-US" dirty="0" smtClean="0"/>
              <a:t>Built-in functions of pages:</a:t>
            </a:r>
          </a:p>
          <a:p>
            <a:pPr fontAlgn="base"/>
            <a:r>
              <a:rPr lang="en-US" dirty="0" smtClean="0"/>
              <a:t>”Normal” page:</a:t>
            </a:r>
          </a:p>
          <a:p>
            <a:pPr marL="0" indent="0" fontAlgn="base">
              <a:buNone/>
            </a:pPr>
            <a:r>
              <a:rPr lang="en-US" dirty="0" err="1" smtClean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def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dirty="0" err="1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s_displayed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self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):</a:t>
            </a:r>
          </a:p>
          <a:p>
            <a:pPr marL="0" indent="0" fontAlgn="base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	return (True/False)</a:t>
            </a:r>
          </a:p>
          <a:p>
            <a:pPr marL="0" indent="0" fontAlgn="base">
              <a:buNone/>
            </a:pPr>
            <a:r>
              <a:rPr lang="en-US" dirty="0" err="1" smtClean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def</a:t>
            </a:r>
            <a:r>
              <a:rPr lang="en-US" dirty="0" smtClean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vars_for_template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self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):</a:t>
            </a:r>
          </a:p>
          <a:p>
            <a:pPr marL="0" indent="0" fontAlgn="base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	return {‘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var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’: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var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}</a:t>
            </a:r>
          </a:p>
          <a:p>
            <a:pPr marL="0" indent="0" fontAlgn="base">
              <a:buNone/>
            </a:pPr>
            <a:r>
              <a:rPr lang="en-US" dirty="0" err="1" smtClean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def</a:t>
            </a:r>
            <a:r>
              <a:rPr lang="en-US" dirty="0" smtClean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before_next_page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self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):</a:t>
            </a:r>
          </a:p>
          <a:p>
            <a:pPr marL="0" indent="0" fontAlgn="base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mr-IN" dirty="0" smtClean="0">
                <a:latin typeface="Consolas" charset="0"/>
                <a:ea typeface="Consolas" charset="0"/>
                <a:cs typeface="Consolas" charset="0"/>
              </a:rPr>
              <a:t>…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4345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Guess game - </a:t>
            </a:r>
            <a:r>
              <a:rPr lang="en-US" dirty="0" smtClean="0"/>
              <a:t>Templates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fontAlgn="base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{% extends "global/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Page.html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"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%}</a:t>
            </a:r>
          </a:p>
          <a:p>
            <a:pPr marL="0" indent="0" fontAlgn="base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{%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load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static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otree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%}</a:t>
            </a:r>
          </a:p>
          <a:p>
            <a:pPr marL="0" indent="0" fontAlgn="base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{%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block title %} 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YOUR TITLE HERE {%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endblock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%}</a:t>
            </a:r>
          </a:p>
          <a:p>
            <a:pPr marL="0" indent="0" fontAlgn="base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{%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block content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%}</a:t>
            </a:r>
          </a:p>
          <a:p>
            <a:pPr marL="0" indent="0" fontAlgn="base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YOUR CONTENT HERE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marL="0" indent="0" fontAlgn="base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{%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endblock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%}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1074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Templates: using variables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a template you can access variables defined in 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vars_for_template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/>
              <a:t>of the specific page:</a:t>
            </a:r>
          </a:p>
          <a:p>
            <a:endParaRPr lang="en-US" dirty="0" smtClean="0"/>
          </a:p>
          <a:p>
            <a:pPr marL="0" indent="0" algn="ctr">
              <a:buNone/>
            </a:pP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{{ 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var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}}</a:t>
            </a:r>
          </a:p>
          <a:p>
            <a:pPr marL="0" indent="0">
              <a:buNone/>
            </a:pPr>
            <a:r>
              <a:rPr lang="en-US" dirty="0" smtClean="0">
                <a:latin typeface="Helvetica Neue Light" charset="0"/>
                <a:ea typeface="Helvetica Neue Light" charset="0"/>
                <a:cs typeface="Helvetica Neue Light" charset="0"/>
              </a:rPr>
              <a:t>You can also use lists and dictionaries</a:t>
            </a:r>
          </a:p>
          <a:p>
            <a:r>
              <a:rPr lang="en-US" dirty="0" smtClean="0"/>
              <a:t>You can also access any variable in Constants, Player, Group</a:t>
            </a:r>
            <a:r>
              <a:rPr lang="mr-IN" dirty="0" smtClean="0"/>
              <a:t>…</a:t>
            </a:r>
            <a:endParaRPr lang="en-US" dirty="0" smtClean="0"/>
          </a:p>
          <a:p>
            <a:endParaRPr lang="en-US" dirty="0" smtClean="0"/>
          </a:p>
          <a:p>
            <a:pPr marL="0" indent="0" algn="ctr">
              <a:buNone/>
            </a:pP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{{ 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player.payoff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}}</a:t>
            </a:r>
          </a:p>
        </p:txBody>
      </p:sp>
    </p:spTree>
    <p:extLst>
      <p:ext uri="{BB962C8B-B14F-4D97-AF65-F5344CB8AC3E}">
        <p14:creationId xmlns:p14="http://schemas.microsoft.com/office/powerpoint/2010/main" val="523872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Guess game - Templates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 smtClean="0"/>
              <a:t>to include another file (for example instructions):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{% include ‘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path_to_file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name_of_file.html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%}</a:t>
            </a:r>
          </a:p>
          <a:p>
            <a:pPr>
              <a:lnSpc>
                <a:spcPct val="150000"/>
              </a:lnSpc>
            </a:pPr>
            <a:endParaRPr lang="en-US" dirty="0" smtClean="0"/>
          </a:p>
          <a:p>
            <a:pPr>
              <a:lnSpc>
                <a:spcPct val="150000"/>
              </a:lnSpc>
            </a:pPr>
            <a:r>
              <a:rPr lang="en-US" dirty="0" smtClean="0"/>
              <a:t>to make ‘Next button’: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{%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next_button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%}</a:t>
            </a:r>
          </a:p>
          <a:p>
            <a:pPr marL="0" indent="0">
              <a:lnSpc>
                <a:spcPct val="150000"/>
              </a:lnSpc>
              <a:buNone/>
            </a:pP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2571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Guess </a:t>
            </a:r>
            <a:r>
              <a:rPr lang="en-US" dirty="0" smtClean="0"/>
              <a:t>game: Views. Intro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r="55937"/>
          <a:stretch/>
        </p:blipFill>
        <p:spPr>
          <a:xfrm>
            <a:off x="3526971" y="1690688"/>
            <a:ext cx="5372100" cy="4222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361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Intro: How to do it?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Models.py</a:t>
            </a:r>
            <a:r>
              <a:rPr lang="en-US" dirty="0" smtClean="0"/>
              <a:t>: Constants:</a:t>
            </a:r>
          </a:p>
          <a:p>
            <a:pPr lvl="1"/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endowment</a:t>
            </a:r>
          </a:p>
          <a:p>
            <a:pPr lvl="1"/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minguess</a:t>
            </a:r>
            <a:endParaRPr lang="en-US" dirty="0" smtClean="0">
              <a:latin typeface="Courier" charset="0"/>
              <a:ea typeface="Courier" charset="0"/>
              <a:cs typeface="Courier" charset="0"/>
            </a:endParaRPr>
          </a:p>
          <a:p>
            <a:pPr lvl="1"/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maxguess</a:t>
            </a:r>
            <a:endParaRPr lang="en-US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 err="1" smtClean="0"/>
              <a:t>Intro.html</a:t>
            </a:r>
            <a:r>
              <a:rPr lang="en-US" dirty="0" smtClean="0"/>
              <a:t>:</a:t>
            </a:r>
          </a:p>
          <a:p>
            <a:r>
              <a:rPr lang="en-US" dirty="0" smtClean="0"/>
              <a:t>in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{% block content %}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to refer to the constant: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{{ 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Constants.endowment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}}</a:t>
            </a:r>
          </a:p>
          <a:p>
            <a:pPr lvl="1"/>
            <a:r>
              <a:rPr lang="en-US" dirty="0" smtClean="0"/>
              <a:t>Case sensitive!</a:t>
            </a:r>
          </a:p>
          <a:p>
            <a:pPr lvl="1"/>
            <a:r>
              <a:rPr lang="en-US" dirty="0" smtClean="0"/>
              <a:t>No calculations! It is not Python!</a:t>
            </a:r>
          </a:p>
        </p:txBody>
      </p:sp>
    </p:spTree>
    <p:extLst>
      <p:ext uri="{BB962C8B-B14F-4D97-AF65-F5344CB8AC3E}">
        <p14:creationId xmlns:p14="http://schemas.microsoft.com/office/powerpoint/2010/main" val="1105443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Intro: Results: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088570" y="1849709"/>
            <a:ext cx="9443359" cy="41319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500" dirty="0">
                <a:latin typeface="Consolas" charset="0"/>
                <a:ea typeface="Consolas" charset="0"/>
                <a:cs typeface="Consolas" charset="0"/>
              </a:rPr>
              <a:t>{% extends "global/</a:t>
            </a:r>
            <a:r>
              <a:rPr lang="en-US" sz="2500" dirty="0" err="1">
                <a:latin typeface="Consolas" charset="0"/>
                <a:ea typeface="Consolas" charset="0"/>
                <a:cs typeface="Consolas" charset="0"/>
              </a:rPr>
              <a:t>Page.html</a:t>
            </a:r>
            <a:r>
              <a:rPr lang="en-US" sz="2500" dirty="0">
                <a:latin typeface="Consolas" charset="0"/>
                <a:ea typeface="Consolas" charset="0"/>
                <a:cs typeface="Consolas" charset="0"/>
              </a:rPr>
              <a:t>" </a:t>
            </a:r>
            <a:r>
              <a:rPr lang="en-US" sz="2500" dirty="0" smtClean="0">
                <a:latin typeface="Consolas" charset="0"/>
                <a:ea typeface="Consolas" charset="0"/>
                <a:cs typeface="Consolas" charset="0"/>
              </a:rPr>
              <a:t>%}</a:t>
            </a:r>
          </a:p>
          <a:p>
            <a:pPr>
              <a:lnSpc>
                <a:spcPct val="150000"/>
              </a:lnSpc>
            </a:pPr>
            <a:r>
              <a:rPr lang="en-US" sz="2500" dirty="0" smtClean="0">
                <a:latin typeface="Consolas" charset="0"/>
                <a:ea typeface="Consolas" charset="0"/>
                <a:cs typeface="Consolas" charset="0"/>
              </a:rPr>
              <a:t>{% </a:t>
            </a:r>
            <a:r>
              <a:rPr lang="en-US" sz="2500" dirty="0">
                <a:latin typeface="Consolas" charset="0"/>
                <a:ea typeface="Consolas" charset="0"/>
                <a:cs typeface="Consolas" charset="0"/>
              </a:rPr>
              <a:t>load </a:t>
            </a:r>
            <a:r>
              <a:rPr lang="en-US" sz="2500" dirty="0" err="1">
                <a:latin typeface="Consolas" charset="0"/>
                <a:ea typeface="Consolas" charset="0"/>
                <a:cs typeface="Consolas" charset="0"/>
              </a:rPr>
              <a:t>staticfiles</a:t>
            </a:r>
            <a:r>
              <a:rPr lang="en-US" sz="25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500" dirty="0" err="1">
                <a:latin typeface="Consolas" charset="0"/>
                <a:ea typeface="Consolas" charset="0"/>
                <a:cs typeface="Consolas" charset="0"/>
              </a:rPr>
              <a:t>otree_tags</a:t>
            </a:r>
            <a:r>
              <a:rPr lang="en-US" sz="25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500" dirty="0" smtClean="0">
                <a:latin typeface="Consolas" charset="0"/>
                <a:ea typeface="Consolas" charset="0"/>
                <a:cs typeface="Consolas" charset="0"/>
              </a:rPr>
              <a:t>%}</a:t>
            </a:r>
          </a:p>
          <a:p>
            <a:pPr>
              <a:lnSpc>
                <a:spcPct val="150000"/>
              </a:lnSpc>
            </a:pPr>
            <a:r>
              <a:rPr lang="en-US" sz="2500" dirty="0" smtClean="0">
                <a:latin typeface="Consolas" charset="0"/>
                <a:ea typeface="Consolas" charset="0"/>
                <a:cs typeface="Consolas" charset="0"/>
              </a:rPr>
              <a:t>{% </a:t>
            </a:r>
            <a:r>
              <a:rPr lang="en-US" sz="2500" dirty="0">
                <a:latin typeface="Consolas" charset="0"/>
                <a:ea typeface="Consolas" charset="0"/>
                <a:cs typeface="Consolas" charset="0"/>
              </a:rPr>
              <a:t>block title </a:t>
            </a:r>
            <a:r>
              <a:rPr lang="en-US" sz="2500" dirty="0" smtClean="0">
                <a:latin typeface="Consolas" charset="0"/>
                <a:ea typeface="Consolas" charset="0"/>
                <a:cs typeface="Consolas" charset="0"/>
              </a:rPr>
              <a:t>%}Instructions</a:t>
            </a:r>
            <a:r>
              <a:rPr lang="en-US" sz="2500" dirty="0">
                <a:latin typeface="Consolas" charset="0"/>
                <a:ea typeface="Consolas" charset="0"/>
                <a:cs typeface="Consolas" charset="0"/>
              </a:rPr>
              <a:t>{% </a:t>
            </a:r>
            <a:r>
              <a:rPr lang="en-US" sz="2500" dirty="0" err="1">
                <a:latin typeface="Consolas" charset="0"/>
                <a:ea typeface="Consolas" charset="0"/>
                <a:cs typeface="Consolas" charset="0"/>
              </a:rPr>
              <a:t>endblock</a:t>
            </a:r>
            <a:r>
              <a:rPr lang="en-US" sz="25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500" dirty="0" smtClean="0">
                <a:latin typeface="Consolas" charset="0"/>
                <a:ea typeface="Consolas" charset="0"/>
                <a:cs typeface="Consolas" charset="0"/>
              </a:rPr>
              <a:t>%}</a:t>
            </a:r>
          </a:p>
          <a:p>
            <a:pPr>
              <a:lnSpc>
                <a:spcPct val="150000"/>
              </a:lnSpc>
            </a:pPr>
            <a:r>
              <a:rPr lang="en-US" sz="2500" dirty="0" smtClean="0">
                <a:latin typeface="Consolas" charset="0"/>
                <a:ea typeface="Consolas" charset="0"/>
                <a:cs typeface="Consolas" charset="0"/>
              </a:rPr>
              <a:t>{% </a:t>
            </a:r>
            <a:r>
              <a:rPr lang="en-US" sz="2500" dirty="0">
                <a:latin typeface="Consolas" charset="0"/>
                <a:ea typeface="Consolas" charset="0"/>
                <a:cs typeface="Consolas" charset="0"/>
              </a:rPr>
              <a:t>block content </a:t>
            </a:r>
            <a:r>
              <a:rPr lang="en-US" sz="2500" dirty="0" smtClean="0">
                <a:latin typeface="Consolas" charset="0"/>
                <a:ea typeface="Consolas" charset="0"/>
                <a:cs typeface="Consolas" charset="0"/>
              </a:rPr>
              <a:t>%}</a:t>
            </a:r>
          </a:p>
          <a:p>
            <a:pPr marL="927100">
              <a:lnSpc>
                <a:spcPct val="150000"/>
              </a:lnSpc>
            </a:pPr>
            <a:r>
              <a:rPr lang="en-US" sz="2500" dirty="0" smtClean="0">
                <a:latin typeface="Consolas" charset="0"/>
                <a:ea typeface="Consolas" charset="0"/>
                <a:cs typeface="Consolas" charset="0"/>
              </a:rPr>
              <a:t>{% </a:t>
            </a:r>
            <a:r>
              <a:rPr lang="en-US" sz="2500" dirty="0">
                <a:latin typeface="Consolas" charset="0"/>
                <a:ea typeface="Consolas" charset="0"/>
                <a:cs typeface="Consolas" charset="0"/>
              </a:rPr>
              <a:t>include 'guess/</a:t>
            </a:r>
            <a:r>
              <a:rPr lang="en-US" sz="2500" dirty="0" err="1">
                <a:latin typeface="Consolas" charset="0"/>
                <a:ea typeface="Consolas" charset="0"/>
                <a:cs typeface="Consolas" charset="0"/>
              </a:rPr>
              <a:t>instructions.html</a:t>
            </a:r>
            <a:r>
              <a:rPr lang="en-US" sz="2500" dirty="0">
                <a:latin typeface="Consolas" charset="0"/>
                <a:ea typeface="Consolas" charset="0"/>
                <a:cs typeface="Consolas" charset="0"/>
              </a:rPr>
              <a:t>' </a:t>
            </a:r>
            <a:r>
              <a:rPr lang="en-US" sz="2500" dirty="0" smtClean="0">
                <a:latin typeface="Consolas" charset="0"/>
                <a:ea typeface="Consolas" charset="0"/>
                <a:cs typeface="Consolas" charset="0"/>
              </a:rPr>
              <a:t>%}</a:t>
            </a:r>
          </a:p>
          <a:p>
            <a:pPr marL="927100">
              <a:lnSpc>
                <a:spcPct val="150000"/>
              </a:lnSpc>
            </a:pPr>
            <a:r>
              <a:rPr lang="en-US" sz="2500" dirty="0" smtClean="0">
                <a:latin typeface="Consolas" charset="0"/>
                <a:ea typeface="Consolas" charset="0"/>
                <a:cs typeface="Consolas" charset="0"/>
              </a:rPr>
              <a:t>{% </a:t>
            </a:r>
            <a:r>
              <a:rPr lang="en-US" sz="2500" dirty="0" err="1">
                <a:latin typeface="Consolas" charset="0"/>
                <a:ea typeface="Consolas" charset="0"/>
                <a:cs typeface="Consolas" charset="0"/>
              </a:rPr>
              <a:t>next_button</a:t>
            </a:r>
            <a:r>
              <a:rPr lang="en-US" sz="25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500" dirty="0" smtClean="0">
                <a:latin typeface="Consolas" charset="0"/>
                <a:ea typeface="Consolas" charset="0"/>
                <a:cs typeface="Consolas" charset="0"/>
              </a:rPr>
              <a:t>%}</a:t>
            </a:r>
          </a:p>
          <a:p>
            <a:pPr>
              <a:lnSpc>
                <a:spcPct val="150000"/>
              </a:lnSpc>
            </a:pPr>
            <a:r>
              <a:rPr lang="en-US" sz="2500" dirty="0" smtClean="0">
                <a:latin typeface="Consolas" charset="0"/>
                <a:ea typeface="Consolas" charset="0"/>
                <a:cs typeface="Consolas" charset="0"/>
              </a:rPr>
              <a:t>{% </a:t>
            </a:r>
            <a:r>
              <a:rPr lang="en-US" sz="2500" dirty="0" err="1">
                <a:latin typeface="Consolas" charset="0"/>
                <a:ea typeface="Consolas" charset="0"/>
                <a:cs typeface="Consolas" charset="0"/>
              </a:rPr>
              <a:t>endblock</a:t>
            </a:r>
            <a:r>
              <a:rPr lang="en-US" sz="2500" dirty="0">
                <a:latin typeface="Consolas" charset="0"/>
                <a:ea typeface="Consolas" charset="0"/>
                <a:cs typeface="Consolas" charset="0"/>
              </a:rPr>
              <a:t> %}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1877786" y="4294414"/>
            <a:ext cx="7625443" cy="60415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9503229" y="4242549"/>
            <a:ext cx="1975757" cy="70788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4000" dirty="0" smtClean="0"/>
              <a:t>WHY?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305487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Views.Decision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3650" y="1690688"/>
            <a:ext cx="7124700" cy="515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503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Views.Decision</a:t>
            </a:r>
            <a:r>
              <a:rPr lang="en-US" dirty="0" smtClean="0"/>
              <a:t>. How to do it?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56818"/>
          </a:xfrm>
        </p:spPr>
        <p:txBody>
          <a:bodyPr>
            <a:normAutofit fontScale="70000" lnSpcReduction="20000"/>
          </a:bodyPr>
          <a:lstStyle/>
          <a:p>
            <a:pPr fontAlgn="base"/>
            <a:r>
              <a:rPr lang="en-US" dirty="0" smtClean="0"/>
              <a:t>Referring to models. field in </a:t>
            </a:r>
            <a:r>
              <a:rPr lang="en-US" dirty="0" err="1" smtClean="0"/>
              <a:t>views.py</a:t>
            </a:r>
            <a:r>
              <a:rPr lang="en-US" dirty="0" smtClean="0"/>
              <a:t>:</a:t>
            </a:r>
          </a:p>
          <a:p>
            <a:pPr marL="0" indent="0">
              <a:buNone/>
            </a:pPr>
            <a:r>
              <a:rPr lang="en-US" b="1" dirty="0">
                <a:solidFill>
                  <a:srgbClr val="008800"/>
                </a:solidFill>
                <a:latin typeface="Consolas" charset="0"/>
                <a:ea typeface="Consolas" charset="0"/>
                <a:cs typeface="Consolas" charset="0"/>
              </a:rPr>
              <a:t>class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b="1" dirty="0">
                <a:solidFill>
                  <a:srgbClr val="BB0066"/>
                </a:solidFill>
                <a:latin typeface="Consolas" charset="0"/>
                <a:ea typeface="Consolas" charset="0"/>
                <a:cs typeface="Consolas" charset="0"/>
              </a:rPr>
              <a:t>Decision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(Page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):</a:t>
            </a:r>
          </a:p>
          <a:p>
            <a:pPr marL="812800" indent="0">
              <a:buNone/>
            </a:pP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form_model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>
                <a:solidFill>
                  <a:srgbClr val="333333"/>
                </a:solidFill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‘player’</a:t>
            </a:r>
          </a:p>
          <a:p>
            <a:pPr marL="812800" indent="0">
              <a:buNone/>
            </a:pP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form_fields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>
                <a:solidFill>
                  <a:srgbClr val="333333"/>
                </a:solidFill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['guess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']</a:t>
            </a:r>
          </a:p>
          <a:p>
            <a:pPr marL="812800" indent="0">
              <a:buNone/>
            </a:pP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fontAlgn="base"/>
            <a:r>
              <a:rPr lang="en-US" dirty="0" smtClean="0"/>
              <a:t>referring to a field in a template:</a:t>
            </a:r>
          </a:p>
          <a:p>
            <a:pPr marL="0" indent="0" fontAlgn="base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{%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formfield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player.guess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%} OR {{form}}</a:t>
            </a:r>
          </a:p>
          <a:p>
            <a:pPr marL="0" indent="0" fontAlgn="base">
              <a:buNone/>
            </a:pPr>
            <a:endParaRPr lang="en-US" dirty="0" smtClean="0"/>
          </a:p>
          <a:p>
            <a:pPr fontAlgn="base"/>
            <a:r>
              <a:rPr lang="en-US" dirty="0" smtClean="0"/>
              <a:t>Generating random number:</a:t>
            </a:r>
          </a:p>
          <a:p>
            <a:pPr marL="0" indent="0" fontAlgn="base">
              <a:buNone/>
            </a:pPr>
            <a:r>
              <a:rPr lang="en-US" b="1" dirty="0">
                <a:solidFill>
                  <a:srgbClr val="008800"/>
                </a:solidFill>
                <a:latin typeface="Consolas" charset="0"/>
                <a:ea typeface="Consolas" charset="0"/>
                <a:cs typeface="Consolas" charset="0"/>
              </a:rPr>
              <a:t>class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b="1" dirty="0">
                <a:solidFill>
                  <a:srgbClr val="BB0066"/>
                </a:solidFill>
                <a:latin typeface="Consolas" charset="0"/>
                <a:ea typeface="Consolas" charset="0"/>
                <a:cs typeface="Consolas" charset="0"/>
              </a:rPr>
              <a:t>Intro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(Page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):</a:t>
            </a:r>
          </a:p>
          <a:p>
            <a:pPr marL="976313" indent="0" fontAlgn="base">
              <a:buNone/>
            </a:pPr>
            <a:r>
              <a:rPr lang="en-US" b="1" dirty="0" err="1" smtClean="0">
                <a:solidFill>
                  <a:srgbClr val="008800"/>
                </a:solidFill>
                <a:latin typeface="Consolas" charset="0"/>
                <a:ea typeface="Consolas" charset="0"/>
                <a:cs typeface="Consolas" charset="0"/>
              </a:rPr>
              <a:t>def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b="1" dirty="0" err="1">
                <a:solidFill>
                  <a:srgbClr val="0066BB"/>
                </a:solidFill>
                <a:latin typeface="Consolas" charset="0"/>
                <a:ea typeface="Consolas" charset="0"/>
                <a:cs typeface="Consolas" charset="0"/>
              </a:rPr>
              <a:t>before_next_page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dirty="0">
                <a:solidFill>
                  <a:srgbClr val="007020"/>
                </a:solidFill>
                <a:latin typeface="Consolas" charset="0"/>
                <a:ea typeface="Consolas" charset="0"/>
                <a:cs typeface="Consolas" charset="0"/>
              </a:rPr>
              <a:t>self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):</a:t>
            </a:r>
          </a:p>
          <a:p>
            <a:pPr marL="5257800" indent="-3532188" fontAlgn="base">
              <a:buNone/>
            </a:pP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toguess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>
                <a:solidFill>
                  <a:srgbClr val="333333"/>
                </a:solidFill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random</a:t>
            </a:r>
            <a:r>
              <a:rPr lang="en-US" dirty="0" err="1">
                <a:solidFill>
                  <a:srgbClr val="333333"/>
                </a:solidFill>
                <a:latin typeface="Consolas" charset="0"/>
                <a:ea typeface="Consolas" charset="0"/>
                <a:cs typeface="Consolas" charset="0"/>
              </a:rPr>
              <a:t>.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randint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Constants</a:t>
            </a:r>
            <a:r>
              <a:rPr lang="en-US" dirty="0" err="1">
                <a:solidFill>
                  <a:srgbClr val="333333"/>
                </a:solidFill>
                <a:latin typeface="Consolas" charset="0"/>
                <a:ea typeface="Consolas" charset="0"/>
                <a:cs typeface="Consolas" charset="0"/>
              </a:rPr>
              <a:t>.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minguess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,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Constants</a:t>
            </a:r>
            <a:r>
              <a:rPr lang="en-US" dirty="0" err="1" smtClean="0">
                <a:solidFill>
                  <a:srgbClr val="333333"/>
                </a:solidFill>
                <a:latin typeface="Consolas" charset="0"/>
                <a:ea typeface="Consolas" charset="0"/>
                <a:cs typeface="Consolas" charset="0"/>
              </a:rPr>
              <a:t>.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maxguess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)</a:t>
            </a:r>
          </a:p>
          <a:p>
            <a:pPr marL="1725613" indent="0" fontAlgn="base">
              <a:buNone/>
            </a:pPr>
            <a:r>
              <a:rPr lang="en-US" dirty="0" err="1" smtClean="0">
                <a:solidFill>
                  <a:srgbClr val="007020"/>
                </a:solidFill>
                <a:latin typeface="Consolas" charset="0"/>
                <a:ea typeface="Consolas" charset="0"/>
                <a:cs typeface="Consolas" charset="0"/>
              </a:rPr>
              <a:t>self</a:t>
            </a:r>
            <a:r>
              <a:rPr lang="en-US" dirty="0" err="1" smtClean="0">
                <a:solidFill>
                  <a:srgbClr val="333333"/>
                </a:solidFill>
                <a:latin typeface="Consolas" charset="0"/>
                <a:ea typeface="Consolas" charset="0"/>
                <a:cs typeface="Consolas" charset="0"/>
              </a:rPr>
              <a:t>.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player</a:t>
            </a:r>
            <a:r>
              <a:rPr lang="en-US" dirty="0" err="1" smtClean="0">
                <a:solidFill>
                  <a:srgbClr val="333333"/>
                </a:solidFill>
                <a:latin typeface="Consolas" charset="0"/>
                <a:ea typeface="Consolas" charset="0"/>
                <a:cs typeface="Consolas" charset="0"/>
              </a:rPr>
              <a:t>.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toguess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>
                <a:solidFill>
                  <a:srgbClr val="333333"/>
                </a:solidFill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toguess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marL="0" indent="0" fontAlgn="base">
              <a:buNone/>
            </a:pP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 fontAlgn="base">
              <a:buNone/>
            </a:pP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1655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Views.Resuts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2300" y="2028372"/>
            <a:ext cx="5867400" cy="345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824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Group projects	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Work in pairs</a:t>
            </a:r>
          </a:p>
          <a:p>
            <a:r>
              <a:rPr lang="en-US" smtClean="0"/>
              <a:t>The last session of each day (</a:t>
            </a:r>
            <a:r>
              <a:rPr lang="en-US"/>
              <a:t>May </a:t>
            </a:r>
            <a:r>
              <a:rPr lang="en-US" smtClean="0"/>
              <a:t>22, 23, 24) is for group work</a:t>
            </a:r>
          </a:p>
          <a:p>
            <a:r>
              <a:rPr lang="en-US" smtClean="0"/>
              <a:t>Final session of May 25: presentation of the project</a:t>
            </a:r>
          </a:p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412181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Views.Resuts. How to do it?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fontAlgn="base"/>
            <a:r>
              <a:rPr lang="en-US" dirty="0" smtClean="0">
                <a:latin typeface="Aleo" charset="0"/>
                <a:ea typeface="Aleo" charset="0"/>
                <a:cs typeface="Aleo" charset="0"/>
              </a:rPr>
              <a:t>in  </a:t>
            </a:r>
            <a:r>
              <a:rPr lang="en-US" dirty="0" err="1" smtClean="0">
                <a:latin typeface="Aleo" charset="0"/>
                <a:ea typeface="Aleo" charset="0"/>
                <a:cs typeface="Aleo" charset="0"/>
              </a:rPr>
              <a:t>views.py</a:t>
            </a:r>
            <a:r>
              <a:rPr lang="en-US" dirty="0" smtClean="0">
                <a:latin typeface="Aleo" charset="0"/>
                <a:ea typeface="Aleo" charset="0"/>
                <a:cs typeface="Aleo" charset="0"/>
              </a:rPr>
              <a:t>: Decision page:</a:t>
            </a:r>
          </a:p>
          <a:p>
            <a:pPr marL="0" indent="0">
              <a:buNone/>
            </a:pPr>
            <a:r>
              <a:rPr lang="en-US" sz="2200" b="1" dirty="0">
                <a:solidFill>
                  <a:srgbClr val="008800"/>
                </a:solidFill>
                <a:latin typeface="Consolas" charset="0"/>
                <a:ea typeface="Consolas" charset="0"/>
                <a:cs typeface="Consolas" charset="0"/>
              </a:rPr>
              <a:t>class</a:t>
            </a:r>
            <a:r>
              <a:rPr lang="en-US" sz="22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200" b="1" dirty="0">
                <a:solidFill>
                  <a:srgbClr val="BB0066"/>
                </a:solidFill>
                <a:latin typeface="Consolas" charset="0"/>
                <a:ea typeface="Consolas" charset="0"/>
                <a:cs typeface="Consolas" charset="0"/>
              </a:rPr>
              <a:t>Decision</a:t>
            </a:r>
            <a:r>
              <a:rPr lang="en-US" sz="2200" dirty="0">
                <a:latin typeface="Consolas" charset="0"/>
                <a:ea typeface="Consolas" charset="0"/>
                <a:cs typeface="Consolas" charset="0"/>
              </a:rPr>
              <a:t>(Page): </a:t>
            </a:r>
            <a:endParaRPr lang="en-US" sz="2200" dirty="0" smtClean="0">
              <a:latin typeface="Consolas" charset="0"/>
              <a:ea typeface="Consolas" charset="0"/>
              <a:cs typeface="Consolas" charset="0"/>
            </a:endParaRPr>
          </a:p>
          <a:p>
            <a:pPr marL="862013" indent="0">
              <a:buNone/>
            </a:pPr>
            <a:r>
              <a:rPr lang="en-US" sz="2200" dirty="0" smtClean="0">
                <a:solidFill>
                  <a:srgbClr val="333333"/>
                </a:solidFill>
                <a:latin typeface="Consolas" charset="0"/>
                <a:ea typeface="Consolas" charset="0"/>
                <a:cs typeface="Consolas" charset="0"/>
              </a:rPr>
              <a:t>...</a:t>
            </a:r>
            <a:r>
              <a:rPr lang="en-US" sz="2200" dirty="0" smtClean="0">
                <a:latin typeface="Consolas" charset="0"/>
                <a:ea typeface="Consolas" charset="0"/>
                <a:cs typeface="Consolas" charset="0"/>
              </a:rPr>
              <a:t> </a:t>
            </a:r>
          </a:p>
          <a:p>
            <a:pPr marL="862013" indent="0">
              <a:buNone/>
            </a:pPr>
            <a:r>
              <a:rPr lang="en-US" sz="2200" b="1" dirty="0" err="1" smtClean="0">
                <a:solidFill>
                  <a:srgbClr val="008800"/>
                </a:solidFill>
                <a:latin typeface="Consolas" charset="0"/>
                <a:ea typeface="Consolas" charset="0"/>
                <a:cs typeface="Consolas" charset="0"/>
              </a:rPr>
              <a:t>def</a:t>
            </a:r>
            <a:r>
              <a:rPr lang="en-US" sz="22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200" b="1" dirty="0" err="1">
                <a:solidFill>
                  <a:srgbClr val="0066BB"/>
                </a:solidFill>
                <a:latin typeface="Consolas" charset="0"/>
                <a:ea typeface="Consolas" charset="0"/>
                <a:cs typeface="Consolas" charset="0"/>
              </a:rPr>
              <a:t>before_next_page</a:t>
            </a:r>
            <a:r>
              <a:rPr lang="en-US" sz="22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2200" dirty="0">
                <a:solidFill>
                  <a:srgbClr val="007020"/>
                </a:solidFill>
                <a:latin typeface="Consolas" charset="0"/>
                <a:ea typeface="Consolas" charset="0"/>
                <a:cs typeface="Consolas" charset="0"/>
              </a:rPr>
              <a:t>self</a:t>
            </a:r>
            <a:r>
              <a:rPr lang="en-US" sz="2200" dirty="0" smtClean="0">
                <a:latin typeface="Consolas" charset="0"/>
                <a:ea typeface="Consolas" charset="0"/>
                <a:cs typeface="Consolas" charset="0"/>
              </a:rPr>
              <a:t>):</a:t>
            </a:r>
          </a:p>
          <a:p>
            <a:pPr marL="1611313" indent="0">
              <a:buNone/>
            </a:pPr>
            <a:r>
              <a:rPr lang="en-US" sz="2200" dirty="0" err="1" smtClean="0">
                <a:solidFill>
                  <a:srgbClr val="007020"/>
                </a:solidFill>
                <a:latin typeface="Consolas" charset="0"/>
                <a:ea typeface="Consolas" charset="0"/>
                <a:cs typeface="Consolas" charset="0"/>
              </a:rPr>
              <a:t>self</a:t>
            </a:r>
            <a:r>
              <a:rPr lang="en-US" sz="2200" dirty="0" err="1" smtClean="0">
                <a:solidFill>
                  <a:srgbClr val="333333"/>
                </a:solidFill>
                <a:latin typeface="Consolas" charset="0"/>
                <a:ea typeface="Consolas" charset="0"/>
                <a:cs typeface="Consolas" charset="0"/>
              </a:rPr>
              <a:t>.</a:t>
            </a:r>
            <a:r>
              <a:rPr lang="en-US" sz="2200" dirty="0" err="1" smtClean="0">
                <a:latin typeface="Consolas" charset="0"/>
                <a:ea typeface="Consolas" charset="0"/>
                <a:cs typeface="Consolas" charset="0"/>
              </a:rPr>
              <a:t>player</a:t>
            </a:r>
            <a:r>
              <a:rPr lang="en-US" sz="2200" dirty="0" err="1" smtClean="0">
                <a:solidFill>
                  <a:srgbClr val="333333"/>
                </a:solidFill>
                <a:latin typeface="Consolas" charset="0"/>
                <a:ea typeface="Consolas" charset="0"/>
                <a:cs typeface="Consolas" charset="0"/>
              </a:rPr>
              <a:t>.</a:t>
            </a:r>
            <a:r>
              <a:rPr lang="en-US" sz="2200" dirty="0" err="1" smtClean="0">
                <a:latin typeface="Consolas" charset="0"/>
                <a:ea typeface="Consolas" charset="0"/>
                <a:cs typeface="Consolas" charset="0"/>
              </a:rPr>
              <a:t>set_payoff</a:t>
            </a:r>
            <a:r>
              <a:rPr lang="en-US" sz="2200" dirty="0" smtClean="0">
                <a:latin typeface="Consolas" charset="0"/>
                <a:ea typeface="Consolas" charset="0"/>
                <a:cs typeface="Consolas" charset="0"/>
              </a:rPr>
              <a:t>()</a:t>
            </a:r>
          </a:p>
          <a:p>
            <a:pPr marL="1611313" indent="0">
              <a:buNone/>
            </a:pP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fontAlgn="base"/>
            <a:r>
              <a:rPr lang="en-US" dirty="0" smtClean="0">
                <a:latin typeface="Aleo" charset="0"/>
                <a:ea typeface="Aleo" charset="0"/>
                <a:cs typeface="Aleo" charset="0"/>
              </a:rPr>
              <a:t>in  </a:t>
            </a:r>
            <a:r>
              <a:rPr lang="en-US" dirty="0" err="1" smtClean="0">
                <a:latin typeface="Aleo" charset="0"/>
                <a:ea typeface="Aleo" charset="0"/>
                <a:cs typeface="Aleo" charset="0"/>
              </a:rPr>
              <a:t>models.py</a:t>
            </a:r>
            <a:r>
              <a:rPr lang="en-US" dirty="0" smtClean="0">
                <a:latin typeface="Aleo" charset="0"/>
                <a:ea typeface="Aleo" charset="0"/>
                <a:cs typeface="Aleo" charset="0"/>
              </a:rPr>
              <a:t> :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marL="0" indent="0" fontAlgn="base">
              <a:buNone/>
            </a:pPr>
            <a:r>
              <a:rPr lang="mr-IN" sz="2200" dirty="0" err="1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class</a:t>
            </a:r>
            <a:r>
              <a:rPr lang="mr-IN" sz="2200" dirty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mr-IN" sz="2200" dirty="0" err="1">
                <a:latin typeface="Consolas" charset="0"/>
                <a:ea typeface="Consolas" charset="0"/>
                <a:cs typeface="Consolas" charset="0"/>
              </a:rPr>
              <a:t>Player</a:t>
            </a:r>
            <a:r>
              <a:rPr lang="mr-IN" sz="22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mr-IN" sz="2200" dirty="0" err="1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BasePlayer</a:t>
            </a:r>
            <a:r>
              <a:rPr lang="mr-IN" sz="2200" dirty="0" smtClean="0">
                <a:latin typeface="Consolas" charset="0"/>
                <a:ea typeface="Consolas" charset="0"/>
                <a:cs typeface="Consolas" charset="0"/>
              </a:rPr>
              <a:t>):</a:t>
            </a:r>
            <a:endParaRPr lang="en-US" sz="22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 fontAlgn="base">
              <a:buNone/>
            </a:pPr>
            <a:r>
              <a:rPr lang="en-US" sz="2200" dirty="0" smtClean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mr-IN" sz="2200" dirty="0" smtClean="0">
                <a:latin typeface="Consolas" charset="0"/>
                <a:ea typeface="Consolas" charset="0"/>
                <a:cs typeface="Consolas" charset="0"/>
              </a:rPr>
              <a:t>…</a:t>
            </a:r>
            <a:endParaRPr lang="mr-IN" sz="2200" dirty="0">
              <a:latin typeface="Consolas" charset="0"/>
              <a:ea typeface="Consolas" charset="0"/>
              <a:cs typeface="Consolas" charset="0"/>
            </a:endParaRPr>
          </a:p>
          <a:p>
            <a:pPr marL="0" indent="0" fontAlgn="base">
              <a:buNone/>
            </a:pPr>
            <a:r>
              <a:rPr lang="en-US" sz="2200" dirty="0" smtClean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mr-IN" sz="2200" dirty="0" err="1" smtClean="0">
                <a:latin typeface="Consolas" charset="0"/>
                <a:ea typeface="Consolas" charset="0"/>
                <a:cs typeface="Consolas" charset="0"/>
              </a:rPr>
              <a:t>def</a:t>
            </a:r>
            <a:r>
              <a:rPr lang="mr-IN" sz="22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mr-IN" sz="2200" dirty="0" err="1">
                <a:latin typeface="Consolas" charset="0"/>
                <a:ea typeface="Consolas" charset="0"/>
                <a:cs typeface="Consolas" charset="0"/>
              </a:rPr>
              <a:t>set_payoff</a:t>
            </a:r>
            <a:r>
              <a:rPr lang="mr-IN" sz="22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mr-IN" sz="2200" dirty="0" err="1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self</a:t>
            </a:r>
            <a:r>
              <a:rPr lang="mr-IN" sz="2200" dirty="0" smtClean="0">
                <a:latin typeface="Consolas" charset="0"/>
                <a:ea typeface="Consolas" charset="0"/>
                <a:cs typeface="Consolas" charset="0"/>
              </a:rPr>
              <a:t>):</a:t>
            </a:r>
            <a:endParaRPr lang="en-US" sz="22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1382713" fontAlgn="base">
              <a:buNone/>
            </a:pPr>
            <a:r>
              <a:rPr lang="mr-IN" sz="2200" dirty="0" err="1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self</a:t>
            </a:r>
            <a:r>
              <a:rPr lang="en-US" sz="2200" dirty="0" smtClean="0">
                <a:latin typeface="Consolas" charset="0"/>
                <a:ea typeface="Consolas" charset="0"/>
                <a:cs typeface="Consolas" charset="0"/>
              </a:rPr>
              <a:t>.diff </a:t>
            </a:r>
            <a:r>
              <a:rPr lang="en-US" sz="2200" dirty="0">
                <a:latin typeface="Consolas" charset="0"/>
                <a:ea typeface="Consolas" charset="0"/>
                <a:cs typeface="Consolas" charset="0"/>
              </a:rPr>
              <a:t>= </a:t>
            </a:r>
            <a:r>
              <a:rPr lang="en-US" sz="2200" dirty="0" smtClean="0">
                <a:latin typeface="Consolas" charset="0"/>
                <a:ea typeface="Consolas" charset="0"/>
                <a:cs typeface="Consolas" charset="0"/>
              </a:rPr>
              <a:t>abs(</a:t>
            </a:r>
            <a:r>
              <a:rPr lang="mr-IN" sz="2200" dirty="0" err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self</a:t>
            </a:r>
            <a:r>
              <a:rPr lang="en-US" sz="2200" dirty="0" smtClean="0">
                <a:latin typeface="Consolas" charset="0"/>
                <a:ea typeface="Consolas" charset="0"/>
                <a:cs typeface="Consolas" charset="0"/>
              </a:rPr>
              <a:t>.guess </a:t>
            </a:r>
            <a:r>
              <a:rPr lang="en-US" sz="2200" dirty="0">
                <a:latin typeface="Consolas" charset="0"/>
                <a:ea typeface="Consolas" charset="0"/>
                <a:cs typeface="Consolas" charset="0"/>
              </a:rPr>
              <a:t>- </a:t>
            </a:r>
            <a:r>
              <a:rPr lang="mr-IN" sz="2200" dirty="0" err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self</a:t>
            </a:r>
            <a:r>
              <a:rPr lang="en-US" sz="2200" dirty="0" smtClean="0">
                <a:latin typeface="Consolas" charset="0"/>
                <a:ea typeface="Consolas" charset="0"/>
                <a:cs typeface="Consolas" charset="0"/>
              </a:rPr>
              <a:t>.</a:t>
            </a:r>
            <a:r>
              <a:rPr lang="en-US" sz="2200" dirty="0" err="1" smtClean="0">
                <a:latin typeface="Consolas" charset="0"/>
                <a:ea typeface="Consolas" charset="0"/>
                <a:cs typeface="Consolas" charset="0"/>
              </a:rPr>
              <a:t>toguess</a:t>
            </a:r>
            <a:r>
              <a:rPr lang="en-US" sz="2200" dirty="0">
                <a:latin typeface="Consolas" charset="0"/>
                <a:ea typeface="Consolas" charset="0"/>
                <a:cs typeface="Consolas" charset="0"/>
              </a:rPr>
              <a:t>)</a:t>
            </a:r>
            <a:endParaRPr lang="mr-IN" sz="2200" dirty="0">
              <a:latin typeface="Consolas" charset="0"/>
              <a:ea typeface="Consolas" charset="0"/>
              <a:cs typeface="Consolas" charset="0"/>
            </a:endParaRPr>
          </a:p>
          <a:p>
            <a:pPr marL="3435350" indent="-3435350" fontAlgn="base">
              <a:buNone/>
            </a:pPr>
            <a:r>
              <a:rPr lang="mr-IN" sz="2200" dirty="0">
                <a:latin typeface="Consolas" charset="0"/>
                <a:ea typeface="Consolas" charset="0"/>
                <a:cs typeface="Consolas" charset="0"/>
              </a:rPr>
              <a:t>        </a:t>
            </a:r>
            <a:r>
              <a:rPr lang="en-US" sz="2200" dirty="0" smtClean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mr-IN" sz="2200" dirty="0" err="1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self</a:t>
            </a:r>
            <a:r>
              <a:rPr lang="mr-IN" sz="2200" dirty="0" err="1" smtClean="0">
                <a:latin typeface="Consolas" charset="0"/>
                <a:ea typeface="Consolas" charset="0"/>
                <a:cs typeface="Consolas" charset="0"/>
              </a:rPr>
              <a:t>.payoff</a:t>
            </a:r>
            <a:r>
              <a:rPr lang="mr-IN" sz="22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mr-IN" sz="2200" dirty="0">
                <a:latin typeface="Consolas" charset="0"/>
                <a:ea typeface="Consolas" charset="0"/>
                <a:cs typeface="Consolas" charset="0"/>
              </a:rPr>
              <a:t>= </a:t>
            </a:r>
            <a:r>
              <a:rPr lang="mr-IN" sz="2200" dirty="0" err="1">
                <a:latin typeface="Consolas" charset="0"/>
                <a:ea typeface="Consolas" charset="0"/>
                <a:cs typeface="Consolas" charset="0"/>
              </a:rPr>
              <a:t>Constants.endowment</a:t>
            </a:r>
            <a:r>
              <a:rPr lang="mr-IN" sz="2200" dirty="0">
                <a:latin typeface="Consolas" charset="0"/>
                <a:ea typeface="Consolas" charset="0"/>
                <a:cs typeface="Consolas" charset="0"/>
              </a:rPr>
              <a:t> - </a:t>
            </a:r>
            <a:r>
              <a:rPr lang="mr-IN" sz="2200" dirty="0" err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self</a:t>
            </a:r>
            <a:r>
              <a:rPr lang="en-US" sz="2200" dirty="0">
                <a:latin typeface="Consolas" charset="0"/>
                <a:ea typeface="Consolas" charset="0"/>
                <a:cs typeface="Consolas" charset="0"/>
              </a:rPr>
              <a:t>.diff </a:t>
            </a:r>
          </a:p>
        </p:txBody>
      </p:sp>
      <p:sp>
        <p:nvSpPr>
          <p:cNvPr id="7" name="Rectangle 6"/>
          <p:cNvSpPr/>
          <p:nvPr/>
        </p:nvSpPr>
        <p:spPr>
          <a:xfrm>
            <a:off x="3048000" y="3105835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5767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the app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fontAlgn="base">
              <a:buNone/>
            </a:pP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otree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devserver</a:t>
            </a:r>
            <a:endParaRPr lang="en-US" dirty="0" smtClean="0">
              <a:latin typeface="Courier" charset="0"/>
              <a:ea typeface="Courier" charset="0"/>
              <a:cs typeface="Courier" charset="0"/>
            </a:endParaRPr>
          </a:p>
          <a:p>
            <a:pPr marL="0" indent="0" fontAlgn="base">
              <a:buNone/>
            </a:pPr>
            <a:endParaRPr lang="en-US" dirty="0"/>
          </a:p>
          <a:p>
            <a:pPr marL="0" indent="0" fontAlgn="base">
              <a:buNone/>
            </a:pPr>
            <a:r>
              <a:rPr lang="en-US" dirty="0" smtClean="0"/>
              <a:t>go to: </a:t>
            </a:r>
            <a:r>
              <a:rPr lang="en-US" dirty="0" smtClean="0">
                <a:hlinkClick r:id="rId2"/>
              </a:rPr>
              <a:t>http://127.0.0.1:8000</a:t>
            </a:r>
            <a:r>
              <a:rPr lang="en-US" dirty="0" smtClean="0"/>
              <a:t> </a:t>
            </a:r>
            <a:endParaRPr lang="en-US" dirty="0"/>
          </a:p>
          <a:p>
            <a:pPr marL="0" indent="0" fontAlgn="base">
              <a:buNone/>
            </a:pPr>
            <a:endParaRPr lang="en-US" dirty="0" smtClean="0"/>
          </a:p>
          <a:p>
            <a:pPr fontAlgn="base"/>
            <a:endParaRPr lang="en-US" dirty="0" smtClean="0"/>
          </a:p>
          <a:p>
            <a:pPr fontAlgn="base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28362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Guess game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base"/>
            <a:r>
              <a:rPr lang="en-US" dirty="0" smtClean="0"/>
              <a:t>Write the code</a:t>
            </a:r>
          </a:p>
          <a:p>
            <a:pPr fontAlgn="base"/>
            <a:r>
              <a:rPr lang="en-US" dirty="0" smtClean="0"/>
              <a:t>Push it to 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git</a:t>
            </a:r>
            <a:endParaRPr lang="en-US" dirty="0" smtClean="0">
              <a:latin typeface="Courier" charset="0"/>
              <a:ea typeface="Courier" charset="0"/>
              <a:cs typeface="Courier" charset="0"/>
            </a:endParaRPr>
          </a:p>
          <a:p>
            <a:pPr fontAlgn="base"/>
            <a:r>
              <a:rPr lang="en-US" dirty="0" smtClean="0"/>
              <a:t>Deploy it to 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heroku</a:t>
            </a:r>
            <a:endParaRPr lang="en-US" dirty="0" smtClean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314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Extra task: multi-round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base"/>
            <a:r>
              <a:rPr lang="en-US" dirty="0" smtClean="0"/>
              <a:t>make the game multi-round</a:t>
            </a:r>
          </a:p>
          <a:p>
            <a:pPr fontAlgn="base"/>
            <a:r>
              <a:rPr lang="en-US" dirty="0" smtClean="0"/>
              <a:t>Final results: an accumulated over n rounds</a:t>
            </a:r>
          </a:p>
        </p:txBody>
      </p:sp>
    </p:spTree>
    <p:extLst>
      <p:ext uri="{BB962C8B-B14F-4D97-AF65-F5344CB8AC3E}">
        <p14:creationId xmlns:p14="http://schemas.microsoft.com/office/powerpoint/2010/main" val="1112050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What kind of ‘basic’ behavioral games are widely used?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List as many behavioral games as you can</a:t>
            </a:r>
          </a:p>
          <a:p>
            <a:r>
              <a:rPr lang="en-US" smtClean="0"/>
              <a:t>Give one-sentence description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305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mtClean="0">
                <a:latin typeface="Helvetica Neue" charset="0"/>
                <a:ea typeface="Helvetica Neue" charset="0"/>
                <a:cs typeface="Helvetica Neue" charset="0"/>
              </a:rPr>
              <a:t>What kind of ‘basic’ behavioral games are widely used?</a:t>
            </a:r>
            <a:endParaRPr lang="en-US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Dictator Game</a:t>
            </a:r>
          </a:p>
          <a:p>
            <a:r>
              <a:rPr lang="en-US" smtClean="0"/>
              <a:t>Trust (Investment) game</a:t>
            </a:r>
          </a:p>
          <a:p>
            <a:r>
              <a:rPr lang="en-US" smtClean="0"/>
              <a:t>Prisoner’s Dilemma</a:t>
            </a:r>
          </a:p>
          <a:p>
            <a:r>
              <a:rPr lang="en-US" smtClean="0"/>
              <a:t>Public good game (PGG)</a:t>
            </a:r>
          </a:p>
          <a:p>
            <a:r>
              <a:rPr lang="en-US" smtClean="0"/>
              <a:t>PGG with punishment (Fehr and </a:t>
            </a:r>
            <a:r>
              <a:rPr lang="en-US" err="1" smtClean="0"/>
              <a:t>Gächter</a:t>
            </a:r>
            <a:r>
              <a:rPr lang="en-US" smtClean="0"/>
              <a:t>)</a:t>
            </a:r>
          </a:p>
          <a:p>
            <a:r>
              <a:rPr lang="en-US" smtClean="0"/>
              <a:t>Beauty contest (Guess 2/3)</a:t>
            </a:r>
          </a:p>
          <a:p>
            <a:r>
              <a:rPr lang="en-US" smtClean="0"/>
              <a:t>Real effort tasks</a:t>
            </a:r>
          </a:p>
          <a:p>
            <a:r>
              <a:rPr lang="en-US" smtClean="0"/>
              <a:t>Principal-agent dilemma</a:t>
            </a:r>
          </a:p>
        </p:txBody>
      </p:sp>
    </p:spTree>
    <p:extLst>
      <p:ext uri="{BB962C8B-B14F-4D97-AF65-F5344CB8AC3E}">
        <p14:creationId xmlns:p14="http://schemas.microsoft.com/office/powerpoint/2010/main" val="751281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Main building blocks of a game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Discuss in groups for 5 minutes</a:t>
            </a:r>
          </a:p>
          <a:p>
            <a:r>
              <a:rPr lang="en-US" smtClean="0"/>
              <a:t>List blocks and the logic that links them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382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Main building blocks of any game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Data input/collection</a:t>
            </a:r>
          </a:p>
          <a:p>
            <a:r>
              <a:rPr lang="en-US" smtClean="0"/>
              <a:t>Data processing: </a:t>
            </a:r>
          </a:p>
          <a:p>
            <a:pPr lvl="1"/>
            <a:r>
              <a:rPr lang="en-US" smtClean="0"/>
              <a:t>calculation of payoffs and other properties based on input</a:t>
            </a:r>
          </a:p>
          <a:p>
            <a:r>
              <a:rPr lang="en-US"/>
              <a:t>Interaction of data across players (not in all games</a:t>
            </a:r>
            <a:r>
              <a:rPr lang="en-US" smtClean="0"/>
              <a:t>)</a:t>
            </a:r>
          </a:p>
          <a:p>
            <a:r>
              <a:rPr lang="en-US" smtClean="0"/>
              <a:t>More data collection</a:t>
            </a:r>
          </a:p>
          <a:p>
            <a:r>
              <a:rPr lang="en-US" smtClean="0"/>
              <a:t>Showing the results and other info </a:t>
            </a:r>
          </a:p>
          <a:p>
            <a:r>
              <a:rPr lang="en-US" smtClean="0"/>
              <a:t>(Repeat </a:t>
            </a:r>
            <a:r>
              <a:rPr lang="mr-IN" smtClean="0"/>
              <a:t>–</a:t>
            </a:r>
            <a:r>
              <a:rPr lang="en-US" smtClean="0"/>
              <a:t> for multi-round games)</a:t>
            </a:r>
          </a:p>
        </p:txBody>
      </p:sp>
    </p:spTree>
    <p:extLst>
      <p:ext uri="{BB962C8B-B14F-4D97-AF65-F5344CB8AC3E}">
        <p14:creationId xmlns:p14="http://schemas.microsoft.com/office/powerpoint/2010/main" val="898706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What do we need from experimental software?</a:t>
            </a:r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2" b="89983" l="9977" r="89985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51975" y="4706191"/>
            <a:ext cx="3791876" cy="4303618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610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7621</TotalTime>
  <Words>1229</Words>
  <Application>Microsoft Macintosh PowerPoint</Application>
  <PresentationFormat>Widescreen</PresentationFormat>
  <Paragraphs>282</Paragraphs>
  <Slides>43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4" baseType="lpstr">
      <vt:lpstr>Aleo</vt:lpstr>
      <vt:lpstr>Calibri</vt:lpstr>
      <vt:lpstr>Consolas</vt:lpstr>
      <vt:lpstr>Courier</vt:lpstr>
      <vt:lpstr>Futura Medium</vt:lpstr>
      <vt:lpstr>Helvetica Neue</vt:lpstr>
      <vt:lpstr>Helvetica Neue Light</vt:lpstr>
      <vt:lpstr>Helvetica Neue Medium</vt:lpstr>
      <vt:lpstr>Lucida Console</vt:lpstr>
      <vt:lpstr>Arial</vt:lpstr>
      <vt:lpstr>Office Theme</vt:lpstr>
      <vt:lpstr>oTree workshop</vt:lpstr>
      <vt:lpstr>oTree</vt:lpstr>
      <vt:lpstr>oTree</vt:lpstr>
      <vt:lpstr>Group projects </vt:lpstr>
      <vt:lpstr>What kind of ‘basic’ behavioral games are widely used?</vt:lpstr>
      <vt:lpstr>What kind of ‘basic’ behavioral games are widely used?</vt:lpstr>
      <vt:lpstr>Main building blocks of a game</vt:lpstr>
      <vt:lpstr>Main building blocks of any game</vt:lpstr>
      <vt:lpstr>What do we need from experimental software?</vt:lpstr>
      <vt:lpstr>virtualenv</vt:lpstr>
      <vt:lpstr>Let’s create our first oTree app</vt:lpstr>
      <vt:lpstr>Very brief introduction</vt:lpstr>
      <vt:lpstr>Structure of oTree app</vt:lpstr>
      <vt:lpstr>Data processing: first intro</vt:lpstr>
      <vt:lpstr>Anatomy of an oTree Page</vt:lpstr>
      <vt:lpstr>Methods of an oTree Page</vt:lpstr>
      <vt:lpstr>Typical blueprint of a game</vt:lpstr>
      <vt:lpstr>GIT</vt:lpstr>
      <vt:lpstr>Heroku</vt:lpstr>
      <vt:lpstr>Our workflow </vt:lpstr>
      <vt:lpstr>Guess game: description</vt:lpstr>
      <vt:lpstr>Guess game - blueprint</vt:lpstr>
      <vt:lpstr>Guess game - blueprint</vt:lpstr>
      <vt:lpstr>Guess game: screen 1</vt:lpstr>
      <vt:lpstr>Guess game: screen 2</vt:lpstr>
      <vt:lpstr>Guess game: screen 3</vt:lpstr>
      <vt:lpstr>Guess game - Models</vt:lpstr>
      <vt:lpstr>Guess game: Models. Result:</vt:lpstr>
      <vt:lpstr>Guess game: Views</vt:lpstr>
      <vt:lpstr>Guess game: Views. Built-in functions</vt:lpstr>
      <vt:lpstr>Guess game - Templates</vt:lpstr>
      <vt:lpstr>Templates: using variables</vt:lpstr>
      <vt:lpstr>Guess game - Templates</vt:lpstr>
      <vt:lpstr>Guess game: Views. Intro</vt:lpstr>
      <vt:lpstr>Intro: How to do it?</vt:lpstr>
      <vt:lpstr>Intro: Results:</vt:lpstr>
      <vt:lpstr>Views.Decision</vt:lpstr>
      <vt:lpstr>Views.Decision. How to do it?</vt:lpstr>
      <vt:lpstr>Views.Resuts</vt:lpstr>
      <vt:lpstr>Views.Resuts. How to do it?</vt:lpstr>
      <vt:lpstr>Running the app</vt:lpstr>
      <vt:lpstr>Guess game</vt:lpstr>
      <vt:lpstr>Extra task: multi-round</vt:lpstr>
    </vt:vector>
  </TitlesOfParts>
  <Company/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Philipp Chapkovski</dc:creator>
  <cp:lastModifiedBy>Philipp Chapkovski</cp:lastModifiedBy>
  <cp:revision>78</cp:revision>
  <cp:lastPrinted>2018-05-22T07:03:01Z</cp:lastPrinted>
  <dcterms:created xsi:type="dcterms:W3CDTF">2018-05-14T20:05:36Z</dcterms:created>
  <dcterms:modified xsi:type="dcterms:W3CDTF">2018-05-23T07:25:32Z</dcterms:modified>
</cp:coreProperties>
</file>